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70" r:id="rId2"/>
    <p:sldId id="278" r:id="rId3"/>
    <p:sldId id="277" r:id="rId4"/>
    <p:sldId id="292" r:id="rId5"/>
    <p:sldId id="281" r:id="rId6"/>
    <p:sldId id="290" r:id="rId7"/>
    <p:sldId id="304" r:id="rId8"/>
    <p:sldId id="299" r:id="rId9"/>
    <p:sldId id="305" r:id="rId10"/>
    <p:sldId id="265" r:id="rId11"/>
    <p:sldId id="267" r:id="rId12"/>
    <p:sldId id="283" r:id="rId13"/>
    <p:sldId id="301" r:id="rId14"/>
    <p:sldId id="302" r:id="rId15"/>
    <p:sldId id="269" r:id="rId16"/>
    <p:sldId id="298" r:id="rId17"/>
    <p:sldId id="303" r:id="rId1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2" autoAdjust="0"/>
    <p:restoredTop sz="94660"/>
  </p:normalViewPr>
  <p:slideViewPr>
    <p:cSldViewPr showGuides="1">
      <p:cViewPr varScale="1">
        <p:scale>
          <a:sx n="94" d="100"/>
          <a:sy n="94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B0809-C4D8-4FE2-AA0A-8C7E5AF1AFC4}" type="datetimeFigureOut">
              <a:rPr lang="da-DK" smtClean="0"/>
              <a:pPr/>
              <a:t>16/02/18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level</a:t>
            </a:r>
          </a:p>
          <a:p>
            <a:pPr lvl="2"/>
            <a:r>
              <a:rPr lang="da-DK" dirty="0" smtClean="0"/>
              <a:t>Third level</a:t>
            </a:r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level</a:t>
            </a:r>
          </a:p>
          <a:p>
            <a:pPr lvl="4"/>
            <a:r>
              <a:rPr lang="da-DK" dirty="0" smtClean="0"/>
              <a:t>Fifth 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F3B4C-156E-4EE3-9C68-1DFFFD55A2A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347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F3B4C-156E-4EE3-9C68-1DFFFD55A2A2}" type="slidenum">
              <a:rPr lang="da-DK" smtClean="0"/>
              <a:pPr/>
              <a:t>1</a:t>
            </a:fld>
            <a:endParaRPr lang="da-D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680">
              <a:defRPr/>
            </a:pPr>
            <a:r>
              <a:rPr lang="en-GB" i="1" dirty="0">
                <a:solidFill>
                  <a:srgbClr val="FF0000"/>
                </a:solidFill>
              </a:rPr>
              <a:t>“They (17 goals and 169 targets) seek to </a:t>
            </a:r>
            <a:r>
              <a:rPr lang="en-GB" b="1" i="1" dirty="0">
                <a:solidFill>
                  <a:srgbClr val="FF0000"/>
                </a:solidFill>
              </a:rPr>
              <a:t>build on</a:t>
            </a:r>
            <a:r>
              <a:rPr lang="en-GB" i="1" dirty="0">
                <a:solidFill>
                  <a:srgbClr val="FF0000"/>
                </a:solidFill>
              </a:rPr>
              <a:t> the millennium development goals and </a:t>
            </a:r>
            <a:r>
              <a:rPr lang="en-GB" b="1" i="1" dirty="0">
                <a:solidFill>
                  <a:srgbClr val="FF0000"/>
                </a:solidFill>
              </a:rPr>
              <a:t>complete</a:t>
            </a:r>
            <a:r>
              <a:rPr lang="en-GB" i="1" dirty="0">
                <a:solidFill>
                  <a:srgbClr val="FF0000"/>
                </a:solidFill>
              </a:rPr>
              <a:t> what they did not achieve” </a:t>
            </a:r>
            <a:r>
              <a:rPr lang="en-GB" dirty="0">
                <a:solidFill>
                  <a:srgbClr val="FF0000"/>
                </a:solidFill>
              </a:rPr>
              <a:t>Preamble, A/69/L.85. </a:t>
            </a:r>
            <a:endParaRPr lang="en-US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F3B4C-156E-4EE3-9C68-1DFFFD55A2A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556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175" y="1980225"/>
            <a:ext cx="5059364" cy="4730138"/>
          </a:xfrm>
          <a:noFill/>
        </p:spPr>
        <p:txBody>
          <a:bodyPr tIns="90000"/>
          <a:lstStyle>
            <a:lvl1pPr marL="0">
              <a:defRPr sz="2600" cap="none" baseline="0">
                <a:solidFill>
                  <a:schemeClr val="tx1"/>
                </a:solidFill>
              </a:defRPr>
            </a:lvl1pPr>
            <a:lvl2pPr marL="0">
              <a:defRPr cap="none" baseline="0">
                <a:solidFill>
                  <a:schemeClr val="tx1"/>
                </a:solidFill>
              </a:defRPr>
            </a:lvl2pPr>
            <a:lvl3pPr marL="0">
              <a:defRPr cap="none" baseline="0">
                <a:solidFill>
                  <a:schemeClr val="tx1"/>
                </a:solidFill>
              </a:defRPr>
            </a:lvl3pPr>
            <a:lvl4pPr marL="0">
              <a:defRPr cap="none" baseline="0">
                <a:solidFill>
                  <a:schemeClr val="tx1"/>
                </a:solidFill>
              </a:defRPr>
            </a:lvl4pPr>
            <a:lvl5pPr marL="0"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EC0E-DF38-4385-8062-08D6E4812672}" type="datetimeFigureOut">
              <a:rPr lang="da-DK" smtClean="0"/>
              <a:pPr/>
              <a:t>16/02/18</a:t>
            </a:fld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46088" y="1797050"/>
            <a:ext cx="2878138" cy="5060949"/>
          </a:xfrm>
          <a:noFill/>
        </p:spPr>
        <p:txBody>
          <a:bodyPr vert="horz" lIns="0" tIns="324000" rIns="0" bIns="0" rtlCol="0">
            <a:noAutofit/>
          </a:bodyPr>
          <a:lstStyle>
            <a:lvl1pPr>
              <a:defRPr lang="en-US" sz="4200" smtClean="0"/>
            </a:lvl1pPr>
            <a:lvl2pPr>
              <a:defRPr lang="en-US" sz="2600" smtClean="0"/>
            </a:lvl2pPr>
            <a:lvl3pPr>
              <a:defRPr lang="en-US" sz="2600" smtClean="0"/>
            </a:lvl3pPr>
            <a:lvl4pPr>
              <a:defRPr lang="en-US" sz="2600" smtClean="0"/>
            </a:lvl4pPr>
            <a:lvl5pPr>
              <a:defRPr lang="da-DK" sz="2600"/>
            </a:lvl5pPr>
          </a:lstStyle>
          <a:p>
            <a:pPr lvl="0">
              <a:lnSpc>
                <a:spcPct val="79000"/>
              </a:lnSpc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Bjælke top"/>
          <p:cNvSpPr>
            <a:spLocks noGrp="1"/>
          </p:cNvSpPr>
          <p:nvPr>
            <p:ph type="body" sz="quarter" idx="16" hasCustomPrompt="1"/>
          </p:nvPr>
        </p:nvSpPr>
        <p:spPr>
          <a:xfrm>
            <a:off x="3686175" y="1800225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  <p:sp>
        <p:nvSpPr>
          <p:cNvPr id="16" name="Bjælke bund"/>
          <p:cNvSpPr>
            <a:spLocks noGrp="1"/>
          </p:cNvSpPr>
          <p:nvPr>
            <p:ph type="body" sz="quarter" idx="17" hasCustomPrompt="1"/>
          </p:nvPr>
        </p:nvSpPr>
        <p:spPr>
          <a:xfrm>
            <a:off x="3686175" y="6699396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9252520" y="2172955"/>
            <a:ext cx="1668463" cy="1000739"/>
            <a:chOff x="9252520" y="2172955"/>
            <a:chExt cx="1668463" cy="1000739"/>
          </a:xfrm>
        </p:grpSpPr>
        <p:sp>
          <p:nvSpPr>
            <p:cNvPr id="8" name="TextBox 20"/>
            <p:cNvSpPr txBox="1">
              <a:spLocks noChangeArrowheads="1"/>
            </p:cNvSpPr>
            <p:nvPr userDrawn="1"/>
          </p:nvSpPr>
          <p:spPr bwMode="auto">
            <a:xfrm>
              <a:off x="9252520" y="2172955"/>
              <a:ext cx="1668463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a-DK" sz="10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Go</a:t>
              </a:r>
              <a:r>
                <a:rPr lang="da-DK" sz="1000" b="1" baseline="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from Heading to bodytext:</a:t>
              </a:r>
              <a:endParaRPr lang="da-DK" sz="1000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  <a:p>
              <a:pPr algn="l" eaLnBrk="1" hangingPunct="1">
                <a:spcBef>
                  <a:spcPct val="50000"/>
                </a:spcBef>
              </a:pPr>
              <a:r>
                <a:rPr lang="da-DK" sz="10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Use ‘Decrease / Increase </a:t>
              </a:r>
              <a:br>
                <a:rPr lang="da-DK" sz="10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</a:br>
              <a:r>
                <a:rPr lang="da-DK" sz="10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indent’ in order to use the various levels.</a:t>
              </a:r>
              <a:r>
                <a:rPr lang="da-DK" sz="1000" baseline="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</a:t>
              </a:r>
              <a:endParaRPr lang="da-DK" sz="10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9252520" y="2924944"/>
              <a:ext cx="879415" cy="248750"/>
              <a:chOff x="9324528" y="3485131"/>
              <a:chExt cx="879415" cy="248750"/>
            </a:xfrm>
          </p:grpSpPr>
          <p:grpSp>
            <p:nvGrpSpPr>
              <p:cNvPr id="19" name="Group 41"/>
              <p:cNvGrpSpPr>
                <a:grpSpLocks/>
              </p:cNvGrpSpPr>
              <p:nvPr/>
            </p:nvGrpSpPr>
            <p:grpSpPr bwMode="auto">
              <a:xfrm>
                <a:off x="9324528" y="3491246"/>
                <a:ext cx="419676" cy="242635"/>
                <a:chOff x="-832082" y="3286289"/>
                <a:chExt cx="358924" cy="219989"/>
              </a:xfrm>
            </p:grpSpPr>
            <p:pic>
              <p:nvPicPr>
                <p:cNvPr id="24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32082" y="3286289"/>
                  <a:ext cx="358924" cy="2199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5" name="Rounded Rectangle 24"/>
                <p:cNvSpPr/>
                <p:nvPr/>
              </p:nvSpPr>
              <p:spPr bwMode="auto">
                <a:xfrm>
                  <a:off x="-653060" y="3288180"/>
                  <a:ext cx="169712" cy="215900"/>
                </a:xfrm>
                <a:prstGeom prst="roundRect">
                  <a:avLst/>
                </a:prstGeom>
                <a:noFill/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defRPr/>
                  </a:pPr>
                  <a:endParaRPr lang="da-DK" sz="2300" noProof="1">
                    <a:latin typeface="HelveticaNeueLT Std Lt Cn" pitchFamily="34" charset="0"/>
                  </a:endParaRPr>
                </a:p>
              </p:txBody>
            </p:sp>
          </p:grpSp>
          <p:grpSp>
            <p:nvGrpSpPr>
              <p:cNvPr id="20" name="Group 42"/>
              <p:cNvGrpSpPr>
                <a:grpSpLocks/>
              </p:cNvGrpSpPr>
              <p:nvPr/>
            </p:nvGrpSpPr>
            <p:grpSpPr bwMode="auto">
              <a:xfrm>
                <a:off x="9796813" y="3485131"/>
                <a:ext cx="407130" cy="245615"/>
                <a:chOff x="-474298" y="3592325"/>
                <a:chExt cx="348194" cy="222690"/>
              </a:xfrm>
            </p:grpSpPr>
            <p:pic>
              <p:nvPicPr>
                <p:cNvPr id="21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74298" y="3592325"/>
                  <a:ext cx="348194" cy="222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2" name="Rectangle 21"/>
                <p:cNvSpPr/>
                <p:nvPr/>
              </p:nvSpPr>
              <p:spPr bwMode="auto">
                <a:xfrm>
                  <a:off x="-296502" y="3595923"/>
                  <a:ext cx="171069" cy="210142"/>
                </a:xfrm>
                <a:prstGeom prst="rect">
                  <a:avLst/>
                </a:prstGeom>
                <a:solidFill>
                  <a:srgbClr val="FFFFFF">
                    <a:alpha val="65882"/>
                  </a:srgbClr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defRPr/>
                  </a:pPr>
                  <a:endParaRPr lang="da-DK" sz="2300" noProof="1">
                    <a:latin typeface="HelveticaNeueLT Std Lt Cn" pitchFamily="34" charset="0"/>
                  </a:endParaRPr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 bwMode="auto">
                <a:xfrm>
                  <a:off x="-466214" y="3598801"/>
                  <a:ext cx="169712" cy="215899"/>
                </a:xfrm>
                <a:prstGeom prst="roundRect">
                  <a:avLst/>
                </a:prstGeom>
                <a:noFill/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defRPr/>
                  </a:pPr>
                  <a:endParaRPr lang="da-DK" sz="2300" noProof="1">
                    <a:latin typeface="HelveticaNeueLT Std Lt Cn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236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U:\The Danish Institute for Human Rights\Jobs\3767_PowerPoint slide samling\Received\Work\IMR_PP_Baggrun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20" y="-1"/>
            <a:ext cx="9167520" cy="687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 rot="16200000">
            <a:off x="-443137" y="6414863"/>
            <a:ext cx="634753" cy="25152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3F6EC0E-DF38-4385-8062-08D6E4812672}" type="datetimeFigureOut">
              <a:rPr lang="da-DK" smtClean="0"/>
              <a:pPr/>
              <a:t>16/02/18</a:t>
            </a:fld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 rot="16200000">
            <a:off x="-711101" y="5483275"/>
            <a:ext cx="1181201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 rot="16200000">
            <a:off x="-271005" y="4709953"/>
            <a:ext cx="301009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25DFD96-DEDB-48AB-9EA6-F83BB8F182A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984375"/>
            <a:ext cx="5059363" cy="4715021"/>
          </a:xfrm>
          <a:noFill/>
        </p:spPr>
        <p:txBody>
          <a:bodyPr/>
          <a:lstStyle>
            <a:lvl1pPr marL="0">
              <a:lnSpc>
                <a:spcPct val="96000"/>
              </a:lnSpc>
              <a:defRPr sz="2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8" y="-320"/>
            <a:ext cx="2880366" cy="1440183"/>
          </a:xfrm>
          <a:prstGeom prst="rect">
            <a:avLst/>
          </a:prstGeom>
        </p:spPr>
      </p:pic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46088" y="1797050"/>
            <a:ext cx="2878138" cy="5060949"/>
          </a:xfrm>
          <a:noFill/>
        </p:spPr>
        <p:txBody>
          <a:bodyPr vert="horz" lIns="0" tIns="324000" rIns="0" bIns="0" rtlCol="0">
            <a:noAutofit/>
          </a:bodyPr>
          <a:lstStyle>
            <a:lvl1pPr>
              <a:defRPr lang="en-US" sz="4200" smtClean="0"/>
            </a:lvl1pPr>
            <a:lvl2pPr>
              <a:defRPr lang="en-US" sz="2600" smtClean="0"/>
            </a:lvl2pPr>
            <a:lvl3pPr>
              <a:defRPr lang="en-US" sz="2600" smtClean="0"/>
            </a:lvl3pPr>
            <a:lvl4pPr>
              <a:defRPr lang="en-US" sz="2600" smtClean="0"/>
            </a:lvl4pPr>
            <a:lvl5pPr>
              <a:defRPr lang="da-DK" sz="2600"/>
            </a:lvl5pPr>
          </a:lstStyle>
          <a:p>
            <a:pPr lvl="0">
              <a:lnSpc>
                <a:spcPct val="79000"/>
              </a:lnSpc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Bjælke top"/>
          <p:cNvSpPr>
            <a:spLocks noGrp="1"/>
          </p:cNvSpPr>
          <p:nvPr>
            <p:ph type="body" sz="quarter" idx="16" hasCustomPrompt="1"/>
          </p:nvPr>
        </p:nvSpPr>
        <p:spPr>
          <a:xfrm>
            <a:off x="3686175" y="1800225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  <p:sp>
        <p:nvSpPr>
          <p:cNvPr id="15" name="Bjælke bund"/>
          <p:cNvSpPr>
            <a:spLocks noGrp="1"/>
          </p:cNvSpPr>
          <p:nvPr>
            <p:ph type="body" sz="quarter" idx="17" hasCustomPrompt="1"/>
          </p:nvPr>
        </p:nvSpPr>
        <p:spPr>
          <a:xfrm>
            <a:off x="3686175" y="6699396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910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175" y="1980225"/>
            <a:ext cx="5059364" cy="4730138"/>
          </a:xfrm>
          <a:noFill/>
        </p:spPr>
        <p:txBody>
          <a:bodyPr tIns="90000"/>
          <a:lstStyle>
            <a:lvl1pPr marL="0">
              <a:defRPr sz="2600" cap="none" baseline="0">
                <a:solidFill>
                  <a:schemeClr val="tx1"/>
                </a:solidFill>
              </a:defRPr>
            </a:lvl1pPr>
            <a:lvl2pPr marL="0">
              <a:defRPr>
                <a:solidFill>
                  <a:schemeClr val="tx1"/>
                </a:solidFill>
              </a:defRPr>
            </a:lvl2pPr>
            <a:lvl3pPr marL="0">
              <a:defRPr>
                <a:solidFill>
                  <a:schemeClr val="tx1"/>
                </a:solidFill>
              </a:defRPr>
            </a:lvl3pPr>
            <a:lvl4pPr marL="0">
              <a:defRPr>
                <a:solidFill>
                  <a:schemeClr val="tx1"/>
                </a:solidFill>
              </a:defRPr>
            </a:lvl4pPr>
            <a:lvl5pPr marL="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EC0E-DF38-4385-8062-08D6E4812672}" type="datetimeFigureOut">
              <a:rPr lang="da-DK" smtClean="0"/>
              <a:pPr/>
              <a:t>16/02/18</a:t>
            </a:fld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46087" y="1800225"/>
            <a:ext cx="2879725" cy="50577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764704" y="3429000"/>
            <a:ext cx="159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000" b="1" noProof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 add a picture: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000" noProof="1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000" noProof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Click the icon in the center of the frame.</a:t>
            </a:r>
            <a:endParaRPr lang="da-DK" sz="1000" noProof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Bjælke top"/>
          <p:cNvSpPr>
            <a:spLocks noGrp="1"/>
          </p:cNvSpPr>
          <p:nvPr>
            <p:ph type="body" sz="quarter" idx="16" hasCustomPrompt="1"/>
          </p:nvPr>
        </p:nvSpPr>
        <p:spPr>
          <a:xfrm>
            <a:off x="3686175" y="1800225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  <p:sp>
        <p:nvSpPr>
          <p:cNvPr id="17" name="Bjælke bund"/>
          <p:cNvSpPr>
            <a:spLocks noGrp="1"/>
          </p:cNvSpPr>
          <p:nvPr>
            <p:ph type="body" sz="quarter" idx="17" hasCustomPrompt="1"/>
          </p:nvPr>
        </p:nvSpPr>
        <p:spPr>
          <a:xfrm>
            <a:off x="3686175" y="6699396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9252520" y="2172955"/>
            <a:ext cx="1668463" cy="1000739"/>
            <a:chOff x="9252520" y="2172955"/>
            <a:chExt cx="1668463" cy="1000739"/>
          </a:xfrm>
        </p:grpSpPr>
        <p:sp>
          <p:nvSpPr>
            <p:cNvPr id="19" name="TextBox 20"/>
            <p:cNvSpPr txBox="1">
              <a:spLocks noChangeArrowheads="1"/>
            </p:cNvSpPr>
            <p:nvPr userDrawn="1"/>
          </p:nvSpPr>
          <p:spPr bwMode="auto">
            <a:xfrm>
              <a:off x="9252520" y="2172955"/>
              <a:ext cx="1668463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da-DK" sz="10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Go</a:t>
              </a:r>
              <a:r>
                <a:rPr lang="da-DK" sz="1000" b="1" baseline="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from Heading to bodytext:</a:t>
              </a:r>
              <a:endParaRPr lang="da-DK" sz="1000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  <a:p>
              <a:pPr algn="l" eaLnBrk="1" hangingPunct="1">
                <a:spcBef>
                  <a:spcPct val="50000"/>
                </a:spcBef>
              </a:pPr>
              <a:r>
                <a:rPr lang="da-DK" sz="10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Use ‘Decrease / Increase </a:t>
              </a:r>
              <a:br>
                <a:rPr lang="da-DK" sz="10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</a:br>
              <a:r>
                <a:rPr lang="da-DK" sz="10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indent’ in order to use the various levels.</a:t>
              </a:r>
              <a:r>
                <a:rPr lang="da-DK" sz="1000" baseline="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</a:t>
              </a:r>
              <a:endParaRPr lang="da-DK" sz="10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  <p:grpSp>
          <p:nvGrpSpPr>
            <p:cNvPr id="20" name="Group 19"/>
            <p:cNvGrpSpPr/>
            <p:nvPr userDrawn="1"/>
          </p:nvGrpSpPr>
          <p:grpSpPr>
            <a:xfrm>
              <a:off x="9252520" y="2924944"/>
              <a:ext cx="879415" cy="248750"/>
              <a:chOff x="9324528" y="3485131"/>
              <a:chExt cx="879415" cy="248750"/>
            </a:xfrm>
          </p:grpSpPr>
          <p:grpSp>
            <p:nvGrpSpPr>
              <p:cNvPr id="21" name="Group 41"/>
              <p:cNvGrpSpPr>
                <a:grpSpLocks/>
              </p:cNvGrpSpPr>
              <p:nvPr/>
            </p:nvGrpSpPr>
            <p:grpSpPr bwMode="auto">
              <a:xfrm>
                <a:off x="9324528" y="3491246"/>
                <a:ext cx="419676" cy="242635"/>
                <a:chOff x="-832082" y="3286289"/>
                <a:chExt cx="358924" cy="219989"/>
              </a:xfrm>
            </p:grpSpPr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32082" y="3286289"/>
                  <a:ext cx="358924" cy="2199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7" name="Rounded Rectangle 26"/>
                <p:cNvSpPr/>
                <p:nvPr/>
              </p:nvSpPr>
              <p:spPr bwMode="auto">
                <a:xfrm>
                  <a:off x="-653060" y="3288180"/>
                  <a:ext cx="169712" cy="215900"/>
                </a:xfrm>
                <a:prstGeom prst="roundRect">
                  <a:avLst/>
                </a:prstGeom>
                <a:noFill/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defRPr/>
                  </a:pPr>
                  <a:endParaRPr lang="da-DK" sz="2300" noProof="1">
                    <a:latin typeface="HelveticaNeueLT Std Lt Cn" pitchFamily="34" charset="0"/>
                  </a:endParaRPr>
                </a:p>
              </p:txBody>
            </p:sp>
          </p:grpSp>
          <p:grpSp>
            <p:nvGrpSpPr>
              <p:cNvPr id="22" name="Group 42"/>
              <p:cNvGrpSpPr>
                <a:grpSpLocks/>
              </p:cNvGrpSpPr>
              <p:nvPr/>
            </p:nvGrpSpPr>
            <p:grpSpPr bwMode="auto">
              <a:xfrm>
                <a:off x="9796813" y="3485131"/>
                <a:ext cx="407130" cy="245615"/>
                <a:chOff x="-474298" y="3592325"/>
                <a:chExt cx="348194" cy="222690"/>
              </a:xfrm>
            </p:grpSpPr>
            <p:pic>
              <p:nvPicPr>
                <p:cNvPr id="23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74298" y="3592325"/>
                  <a:ext cx="348194" cy="222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4" name="Rectangle 23"/>
                <p:cNvSpPr/>
                <p:nvPr/>
              </p:nvSpPr>
              <p:spPr bwMode="auto">
                <a:xfrm>
                  <a:off x="-296502" y="3595923"/>
                  <a:ext cx="171069" cy="210142"/>
                </a:xfrm>
                <a:prstGeom prst="rect">
                  <a:avLst/>
                </a:prstGeom>
                <a:solidFill>
                  <a:srgbClr val="FFFFFF">
                    <a:alpha val="65882"/>
                  </a:srgbClr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defRPr/>
                  </a:pPr>
                  <a:endParaRPr lang="da-DK" sz="2300" noProof="1">
                    <a:latin typeface="HelveticaNeueLT Std Lt Cn" pitchFamily="34" charset="0"/>
                  </a:endParaRPr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 bwMode="auto">
                <a:xfrm>
                  <a:off x="-466214" y="3598801"/>
                  <a:ext cx="169712" cy="215899"/>
                </a:xfrm>
                <a:prstGeom prst="roundRect">
                  <a:avLst/>
                </a:prstGeom>
                <a:noFill/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defRPr/>
                  </a:pPr>
                  <a:endParaRPr lang="da-DK" sz="2300" noProof="1">
                    <a:latin typeface="HelveticaNeueLT Std Lt Cn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7994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2158999"/>
            <a:ext cx="8299450" cy="4551363"/>
          </a:xfrm>
        </p:spPr>
        <p:txBody>
          <a:bodyPr tIns="0"/>
          <a:lstStyle>
            <a:lvl1pPr>
              <a:lnSpc>
                <a:spcPct val="96000"/>
              </a:lnSpc>
              <a:defRPr lang="fr-FR" sz="2000" kern="1200" cap="none" baseline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EC0E-DF38-4385-8062-08D6E4812672}" type="datetimeFigureOut">
              <a:rPr lang="da-DK" noProof="0" smtClean="0"/>
              <a:pPr/>
              <a:t>16/02/18</a:t>
            </a:fld>
            <a:endParaRPr lang="da-DK" noProof="0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7" name="Bjælke top"/>
          <p:cNvSpPr>
            <a:spLocks noGrp="1"/>
          </p:cNvSpPr>
          <p:nvPr>
            <p:ph type="body" sz="quarter" idx="16" hasCustomPrompt="1"/>
          </p:nvPr>
        </p:nvSpPr>
        <p:spPr>
          <a:xfrm>
            <a:off x="446400" y="1800000"/>
            <a:ext cx="829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  <p:sp>
        <p:nvSpPr>
          <p:cNvPr id="8" name="Bjælke bund"/>
          <p:cNvSpPr>
            <a:spLocks noGrp="1"/>
          </p:cNvSpPr>
          <p:nvPr>
            <p:ph type="body" sz="quarter" idx="17" hasCustomPrompt="1"/>
          </p:nvPr>
        </p:nvSpPr>
        <p:spPr>
          <a:xfrm>
            <a:off x="446088" y="6699396"/>
            <a:ext cx="829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1477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EC0E-DF38-4385-8062-08D6E4812672}" type="datetimeFigureOut">
              <a:rPr lang="da-DK" smtClean="0"/>
              <a:pPr/>
              <a:t>16/02/18</a:t>
            </a:fld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115616" y="1800225"/>
            <a:ext cx="2210197" cy="5057775"/>
          </a:xfrm>
        </p:spPr>
        <p:txBody>
          <a:bodyPr tIns="468000">
            <a:noAutofit/>
          </a:bodyPr>
          <a:lstStyle>
            <a:lvl1pPr marL="0">
              <a:lnSpc>
                <a:spcPct val="100000"/>
              </a:lnSpc>
              <a:defRPr sz="2000" cap="none" baseline="0"/>
            </a:lvl1pPr>
            <a:lvl2pPr marL="198000">
              <a:lnSpc>
                <a:spcPct val="96000"/>
              </a:lnSpc>
              <a:defRPr sz="2600"/>
            </a:lvl2pPr>
            <a:lvl3pPr marL="198000">
              <a:lnSpc>
                <a:spcPct val="96000"/>
              </a:lnSpc>
              <a:defRPr sz="2600"/>
            </a:lvl3pPr>
            <a:lvl4pPr marL="198000">
              <a:lnSpc>
                <a:spcPct val="96000"/>
              </a:lnSpc>
              <a:defRPr sz="2600"/>
            </a:lvl4pPr>
            <a:lvl5pPr marL="198000">
              <a:lnSpc>
                <a:spcPct val="96000"/>
              </a:lnSpc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 rot="10800000">
            <a:off x="529978" y="1907003"/>
            <a:ext cx="598488" cy="1025874"/>
          </a:xfrm>
          <a:noFill/>
        </p:spPr>
        <p:txBody>
          <a:bodyPr tIns="0" anchor="t">
            <a:noAutofit/>
          </a:bodyPr>
          <a:lstStyle>
            <a:lvl1pPr marL="0">
              <a:defRPr sz="10000" b="1"/>
            </a:lvl1pPr>
            <a:lvl2pPr marL="0">
              <a:defRPr/>
            </a:lvl2pPr>
            <a:lvl3pPr marL="0">
              <a:defRPr/>
            </a:lvl3pPr>
            <a:lvl4pPr marL="0">
              <a:defRPr/>
            </a:lvl4pPr>
            <a:lvl5pPr marL="0">
              <a:defRPr/>
            </a:lvl5pPr>
          </a:lstStyle>
          <a:p>
            <a:pPr lvl="0"/>
            <a:r>
              <a:rPr lang="da-DK" dirty="0" smtClean="0"/>
              <a:t>“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3686175" y="1979613"/>
            <a:ext cx="5059363" cy="47307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13" name="TextBox 12"/>
          <p:cNvSpPr txBox="1"/>
          <p:nvPr userDrawn="1"/>
        </p:nvSpPr>
        <p:spPr>
          <a:xfrm>
            <a:off x="9157792" y="1795654"/>
            <a:ext cx="159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noProof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 add a picture:</a:t>
            </a:r>
          </a:p>
          <a:p>
            <a:pPr algn="l"/>
            <a:endParaRPr lang="da-DK" sz="1000" b="1" noProof="1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000" noProof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Click the icon in the center of the frame.</a:t>
            </a:r>
            <a:r>
              <a:rPr lang="da-DK" sz="1000" baseline="0" noProof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da-DK" sz="1000" noProof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Bjælke top"/>
          <p:cNvSpPr>
            <a:spLocks noGrp="1"/>
          </p:cNvSpPr>
          <p:nvPr>
            <p:ph type="body" sz="quarter" idx="16" hasCustomPrompt="1"/>
          </p:nvPr>
        </p:nvSpPr>
        <p:spPr>
          <a:xfrm>
            <a:off x="3686175" y="1800225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  <p:sp>
        <p:nvSpPr>
          <p:cNvPr id="14" name="Bjælke bund"/>
          <p:cNvSpPr>
            <a:spLocks noGrp="1"/>
          </p:cNvSpPr>
          <p:nvPr>
            <p:ph type="body" sz="quarter" idx="17" hasCustomPrompt="1"/>
          </p:nvPr>
        </p:nvSpPr>
        <p:spPr>
          <a:xfrm>
            <a:off x="3686175" y="6699396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13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174" y="4983163"/>
            <a:ext cx="5059364" cy="1716233"/>
          </a:xfrm>
        </p:spPr>
        <p:txBody>
          <a:bodyPr tIns="0"/>
          <a:lstStyle>
            <a:lvl1pPr>
              <a:lnSpc>
                <a:spcPct val="100000"/>
              </a:lnSpc>
              <a:defRPr sz="2000" cap="none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EC0E-DF38-4385-8062-08D6E4812672}" type="datetimeFigureOut">
              <a:rPr lang="da-DK" smtClean="0"/>
              <a:pPr/>
              <a:t>16/02/18</a:t>
            </a:fld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686175" y="1980225"/>
            <a:ext cx="5059363" cy="26997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252520" y="1802538"/>
            <a:ext cx="159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1" noProof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 add a picture:</a:t>
            </a:r>
          </a:p>
          <a:p>
            <a:pPr algn="l"/>
            <a:endParaRPr lang="da-DK" sz="1000" b="1" noProof="1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000" noProof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Click the icon in the center of the frame.</a:t>
            </a:r>
            <a:endParaRPr lang="da-DK" sz="1000" noProof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Bjælke top"/>
          <p:cNvSpPr>
            <a:spLocks noGrp="1"/>
          </p:cNvSpPr>
          <p:nvPr>
            <p:ph type="body" sz="quarter" idx="16" hasCustomPrompt="1"/>
          </p:nvPr>
        </p:nvSpPr>
        <p:spPr>
          <a:xfrm>
            <a:off x="3686175" y="1800225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  <p:sp>
        <p:nvSpPr>
          <p:cNvPr id="12" name="Bjælke bund"/>
          <p:cNvSpPr>
            <a:spLocks noGrp="1"/>
          </p:cNvSpPr>
          <p:nvPr>
            <p:ph type="body" sz="quarter" idx="17" hasCustomPrompt="1"/>
          </p:nvPr>
        </p:nvSpPr>
        <p:spPr>
          <a:xfrm>
            <a:off x="3686175" y="6699396"/>
            <a:ext cx="5058000" cy="180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dirty="0" smtClean="0"/>
              <a:t>-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275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EC0E-DF38-4385-8062-08D6E4812672}" type="datetimeFigureOut">
              <a:rPr lang="da-DK" smtClean="0"/>
              <a:pPr/>
              <a:t>16/02/18</a:t>
            </a:fld>
            <a:endParaRPr lang="da-DK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2097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EC0E-DF38-4385-8062-08D6E4812672}" type="datetimeFigureOut">
              <a:rPr lang="da-DK" smtClean="0"/>
              <a:pPr/>
              <a:t>16/02/18</a:t>
            </a:fld>
            <a:endParaRPr lang="da-DK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096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6175" y="725488"/>
            <a:ext cx="5059363" cy="79291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175" y="1984375"/>
            <a:ext cx="5059364" cy="4725988"/>
          </a:xfrm>
          <a:prstGeom prst="rect">
            <a:avLst/>
          </a:prstGeom>
          <a:noFill/>
        </p:spPr>
        <p:txBody>
          <a:bodyPr vert="horz" lIns="0" tIns="9000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 rot="16200000">
            <a:off x="-432618" y="6395060"/>
            <a:ext cx="634753" cy="2515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3F6EC0E-DF38-4385-8062-08D6E4812672}" type="datetimeFigureOut">
              <a:rPr lang="da-DK" smtClean="0"/>
              <a:pPr/>
              <a:t>16/02/18</a:t>
            </a:fld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>
          <a:xfrm rot="16200000">
            <a:off x="-711101" y="5463473"/>
            <a:ext cx="1181201" cy="2410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 rot="16200000">
            <a:off x="-271006" y="4690151"/>
            <a:ext cx="301009" cy="2410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25DFD96-DEDB-48AB-9EA6-F83BB8F182A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8" y="-320"/>
            <a:ext cx="2880366" cy="144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0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marL="0" algn="l" defTabSz="914400" rtl="0" eaLnBrk="1" latinLnBrk="0" hangingPunct="1">
        <a:lnSpc>
          <a:spcPct val="96000"/>
        </a:lnSpc>
        <a:spcBef>
          <a:spcPct val="0"/>
        </a:spcBef>
        <a:buNone/>
        <a:defRPr sz="2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6000"/>
        </a:lnSpc>
        <a:spcBef>
          <a:spcPts val="0"/>
        </a:spcBef>
        <a:buFont typeface="Arial" pitchFamily="34" charset="0"/>
        <a:buNone/>
        <a:defRPr sz="26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319" userDrawn="1">
          <p15:clr>
            <a:srgbClr val="F26B43"/>
          </p15:clr>
        </p15:guide>
        <p15:guide id="2" orient="horz" pos="957" userDrawn="1">
          <p15:clr>
            <a:srgbClr val="F26B43"/>
          </p15:clr>
        </p15:guide>
        <p15:guide id="3" pos="5511" userDrawn="1">
          <p15:clr>
            <a:srgbClr val="F26B43"/>
          </p15:clr>
        </p15:guide>
        <p15:guide id="4" orient="horz" pos="1250" userDrawn="1">
          <p15:clr>
            <a:srgbClr val="F26B43"/>
          </p15:clr>
        </p15:guide>
        <p15:guide id="5" orient="horz" pos="4227" userDrawn="1">
          <p15:clr>
            <a:srgbClr val="F26B43"/>
          </p15:clr>
        </p15:guide>
        <p15:guide id="6" pos="280" userDrawn="1">
          <p15:clr>
            <a:srgbClr val="F26B43"/>
          </p15:clr>
        </p15:guide>
        <p15:guide id="7" pos="2094" userDrawn="1">
          <p15:clr>
            <a:srgbClr val="F26B43"/>
          </p15:clr>
        </p15:guide>
        <p15:guide id="8" orient="horz" pos="1132" userDrawn="1">
          <p15:clr>
            <a:srgbClr val="F26B43"/>
          </p15:clr>
        </p15:guide>
        <p15:guide id="9" orient="horz" pos="13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mailto:sist@humanrights.dk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sdg.humanrights.d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6" r="21146"/>
          <a:stretch>
            <a:fillRect/>
          </a:stretch>
        </p:blipFill>
        <p:spPr>
          <a:xfrm>
            <a:off x="371078" y="1800225"/>
            <a:ext cx="2879725" cy="505777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pPr algn="ctr"/>
            <a:r>
              <a:rPr lang="da-DK" sz="3600" b="1" dirty="0" err="1" smtClean="0"/>
              <a:t>Verdensmål</a:t>
            </a:r>
            <a:r>
              <a:rPr lang="da-DK" sz="3600" b="1" dirty="0" smtClean="0"/>
              <a:t> og menneskerettigheder</a:t>
            </a:r>
          </a:p>
          <a:p>
            <a:pPr algn="ctr"/>
            <a:endParaRPr lang="da-DK" b="1" dirty="0" smtClean="0"/>
          </a:p>
          <a:p>
            <a:pPr algn="ctr"/>
            <a:r>
              <a:rPr lang="da-DK" b="1" smtClean="0"/>
              <a:t>Debatmøde 25. </a:t>
            </a:r>
            <a:r>
              <a:rPr lang="da-DK" b="1" dirty="0" smtClean="0"/>
              <a:t>januar 2018</a:t>
            </a:r>
          </a:p>
          <a:p>
            <a:pPr algn="ctr"/>
            <a:r>
              <a:rPr lang="da-DK" b="1" dirty="0" smtClean="0"/>
              <a:t>AWE</a:t>
            </a:r>
          </a:p>
          <a:p>
            <a:pPr algn="ctr"/>
            <a:r>
              <a:rPr lang="da-DK" b="1" dirty="0" smtClean="0"/>
              <a:t>København</a:t>
            </a:r>
            <a:endParaRPr lang="da-DK" dirty="0" smtClean="0"/>
          </a:p>
          <a:p>
            <a:pPr algn="ctr"/>
            <a:endParaRPr lang="da-DK" dirty="0" smtClean="0"/>
          </a:p>
          <a:p>
            <a:pPr algn="ctr"/>
            <a:r>
              <a:rPr lang="da-DK" dirty="0" smtClean="0"/>
              <a:t>Sille Stidsen </a:t>
            </a:r>
          </a:p>
          <a:p>
            <a:pPr algn="ctr"/>
            <a:r>
              <a:rPr lang="da-DK" dirty="0" smtClean="0">
                <a:hlinkClick r:id="rId4"/>
              </a:rPr>
              <a:t>sist@humanrights.dk</a:t>
            </a:r>
            <a:r>
              <a:rPr lang="da-DK" dirty="0" smtClean="0"/>
              <a:t>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972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/>
              <a:t>Målene &amp; </a:t>
            </a:r>
            <a:r>
              <a:rPr lang="da-DK" b="1" dirty="0" smtClean="0"/>
              <a:t>menneskerettighederne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3200" dirty="0" smtClean="0"/>
              <a:t>92% af delmålene reflekterer internationale menneskerettigheds- og arbejdskonventioner</a:t>
            </a:r>
          </a:p>
          <a:p>
            <a:pPr marL="342900" indent="-342900"/>
            <a:endParaRPr lang="da-DK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3200" dirty="0" smtClean="0"/>
              <a:t>Verdensmålene er dermed </a:t>
            </a:r>
            <a:r>
              <a:rPr lang="da-DK" sz="3200" dirty="0"/>
              <a:t>understøttet af </a:t>
            </a:r>
            <a:r>
              <a:rPr lang="da-DK" sz="3200" dirty="0" smtClean="0"/>
              <a:t>juridisk </a:t>
            </a:r>
            <a:r>
              <a:rPr lang="da-DK" sz="3200" dirty="0"/>
              <a:t>bindende konventioner </a:t>
            </a:r>
            <a:r>
              <a:rPr lang="da-DK" sz="3200" dirty="0" smtClean="0"/>
              <a:t>der forpligter regeringerne – </a:t>
            </a:r>
            <a:r>
              <a:rPr lang="da-DK" sz="3200" i="1" dirty="0" smtClean="0"/>
              <a:t>og viser vejen</a:t>
            </a:r>
            <a:endParaRPr lang="da-DK" sz="320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66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 smtClean="0"/>
              <a:t>Potentialet i at </a:t>
            </a:r>
            <a:r>
              <a:rPr lang="da-DK" b="1" dirty="0" err="1" smtClean="0"/>
              <a:t>samtænke</a:t>
            </a:r>
            <a:r>
              <a:rPr lang="da-DK" b="1" dirty="0" smtClean="0"/>
              <a:t> målene &amp; menneskerettighederne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3300" dirty="0"/>
              <a:t>Bruge </a:t>
            </a:r>
            <a:r>
              <a:rPr lang="da-DK" sz="3300" dirty="0" smtClean="0"/>
              <a:t>menneskerettighederne til </a:t>
            </a:r>
            <a:r>
              <a:rPr lang="da-DK" sz="3300" dirty="0"/>
              <a:t>at </a:t>
            </a:r>
            <a:r>
              <a:rPr lang="da-DK" sz="3300" b="1" dirty="0"/>
              <a:t>guide</a:t>
            </a:r>
            <a:r>
              <a:rPr lang="da-DK" sz="3300" dirty="0"/>
              <a:t> implementeringen af </a:t>
            </a:r>
            <a:r>
              <a:rPr lang="da-DK" sz="3300" dirty="0" smtClean="0"/>
              <a:t>Verdensmålene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3300" dirty="0"/>
              <a:t>Bruge den </a:t>
            </a:r>
            <a:r>
              <a:rPr lang="da-DK" sz="3300" b="1" dirty="0"/>
              <a:t>kvalitative analyse </a:t>
            </a:r>
            <a:r>
              <a:rPr lang="da-DK" sz="3300" dirty="0"/>
              <a:t>og anbefalingerne fra menneskerettigheds-institutioner og mekanismer til kontinuerligt at vurdere og guide implementering  (</a:t>
            </a:r>
            <a:r>
              <a:rPr lang="da-DK" sz="3300" dirty="0" err="1"/>
              <a:t>IMR</a:t>
            </a:r>
            <a:r>
              <a:rPr lang="da-DK" sz="3300" dirty="0"/>
              <a:t>, </a:t>
            </a:r>
            <a:r>
              <a:rPr lang="da-DK" sz="3300" dirty="0" err="1"/>
              <a:t>CRC</a:t>
            </a:r>
            <a:r>
              <a:rPr lang="da-DK" sz="3300" dirty="0"/>
              <a:t>, </a:t>
            </a:r>
            <a:r>
              <a:rPr lang="da-DK" sz="3300" dirty="0" err="1"/>
              <a:t>UPR</a:t>
            </a:r>
            <a:r>
              <a:rPr lang="da-DK" sz="3300" dirty="0" smtClean="0"/>
              <a:t>) - </a:t>
            </a:r>
            <a:r>
              <a:rPr lang="da-DK" sz="3300" b="1" dirty="0" err="1" smtClean="0"/>
              <a:t>advocacy</a:t>
            </a:r>
            <a:endParaRPr lang="da-DK" sz="33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3300" dirty="0" smtClean="0"/>
              <a:t>Udvikle integrerede </a:t>
            </a:r>
            <a:r>
              <a:rPr lang="da-DK" sz="3300" dirty="0"/>
              <a:t>handlingsplaner - </a:t>
            </a:r>
            <a:r>
              <a:rPr lang="da-DK" sz="3300" dirty="0" smtClean="0"/>
              <a:t>og slå to fluer med et smæk - </a:t>
            </a:r>
            <a:r>
              <a:rPr lang="da-DK" sz="3300" b="1" dirty="0" err="1" smtClean="0"/>
              <a:t>advocacy</a:t>
            </a:r>
            <a:endParaRPr lang="da-DK" sz="33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3300" dirty="0" smtClean="0"/>
              <a:t>Genbruge rapporteringen –og gøre tilværelsen lettere - </a:t>
            </a:r>
            <a:r>
              <a:rPr lang="da-DK" sz="3300" b="1" dirty="0" err="1" smtClean="0"/>
              <a:t>advocacy</a:t>
            </a:r>
            <a:endParaRPr lang="da-DK" sz="33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797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 smtClean="0"/>
              <a:t>Opsummering – Menneskerettigheder i 2030 Agendaen </a:t>
            </a:r>
            <a:br>
              <a:rPr lang="da-DK" b="1" dirty="0" smtClean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GB" dirty="0" err="1" smtClean="0"/>
              <a:t>Ikke-diskrimination</a:t>
            </a:r>
            <a:r>
              <a:rPr lang="en-GB" dirty="0" smtClean="0"/>
              <a:t> (</a:t>
            </a:r>
            <a:r>
              <a:rPr lang="en-GB" dirty="0" err="1" smtClean="0"/>
              <a:t>ligebehandling</a:t>
            </a:r>
            <a:r>
              <a:rPr lang="en-GB" dirty="0" smtClean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GB" dirty="0" err="1" smtClean="0"/>
              <a:t>Deltagelse</a:t>
            </a:r>
            <a:endParaRPr lang="en-GB" dirty="0" smtClean="0"/>
          </a:p>
          <a:p>
            <a:pPr marL="457200" indent="-457200">
              <a:buFont typeface="Arial"/>
              <a:buChar char="•"/>
            </a:pPr>
            <a:r>
              <a:rPr lang="en-GB" dirty="0" err="1" smtClean="0"/>
              <a:t>Åbenhed</a:t>
            </a:r>
            <a:endParaRPr lang="en-GB" dirty="0" smtClean="0"/>
          </a:p>
          <a:p>
            <a:pPr marL="457200" indent="-457200">
              <a:buFont typeface="Arial"/>
              <a:buChar char="•"/>
            </a:pPr>
            <a:r>
              <a:rPr lang="en-GB" dirty="0" err="1" smtClean="0"/>
              <a:t>Ansvarlighed</a:t>
            </a:r>
            <a:endParaRPr lang="en-GB" dirty="0" smtClean="0"/>
          </a:p>
          <a:p>
            <a:endParaRPr lang="da-DK" dirty="0" smtClean="0"/>
          </a:p>
          <a:p>
            <a:r>
              <a:rPr lang="da-DK" b="1" dirty="0" smtClean="0"/>
              <a:t>Brug principperne </a:t>
            </a:r>
            <a:endParaRPr lang="da-DK" dirty="0" smtClean="0"/>
          </a:p>
          <a:p>
            <a:pPr marL="457200" indent="-457200">
              <a:buFont typeface="Arial"/>
              <a:buChar char="•"/>
            </a:pPr>
            <a:r>
              <a:rPr lang="da-DK" dirty="0" smtClean="0"/>
              <a:t>I indsatser for sårbare grupper</a:t>
            </a:r>
          </a:p>
          <a:p>
            <a:pPr marL="457200" indent="-457200">
              <a:buFont typeface="Arial"/>
              <a:buChar char="•"/>
            </a:pPr>
            <a:r>
              <a:rPr lang="da-DK" dirty="0" smtClean="0"/>
              <a:t>Deltag selv, med partnere, i debat, politik- og programudvikling  (</a:t>
            </a:r>
            <a:r>
              <a:rPr lang="da-DK" dirty="0" err="1" smtClean="0"/>
              <a:t>advocacy</a:t>
            </a:r>
            <a:r>
              <a:rPr lang="da-DK" dirty="0" smtClean="0"/>
              <a:t>)</a:t>
            </a:r>
            <a:endParaRPr lang="en-GB" dirty="0"/>
          </a:p>
        </p:txBody>
      </p:sp>
      <p:pic>
        <p:nvPicPr>
          <p:cNvPr id="7" name="Picture Placeholder 6" descr="wheel chair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8" r="33288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888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Den </a:t>
            </a:r>
            <a:r>
              <a:rPr lang="en-GB" b="1" dirty="0" err="1" smtClean="0"/>
              <a:t>danske</a:t>
            </a:r>
            <a:r>
              <a:rPr lang="en-GB" b="1" dirty="0" smtClean="0"/>
              <a:t> </a:t>
            </a:r>
            <a:r>
              <a:rPr lang="en-GB" b="1" dirty="0" err="1" smtClean="0"/>
              <a:t>handlingsplan</a:t>
            </a:r>
            <a:endParaRPr lang="en-GB" b="1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29894"/>
            <a:ext cx="2769081" cy="3915783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686175" y="2123531"/>
            <a:ext cx="5058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000" dirty="0" smtClean="0"/>
              <a:t>Implementering koordineres af Finansministeriet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 smtClean="0"/>
              <a:t>Stærkt</a:t>
            </a:r>
            <a:r>
              <a:rPr lang="en-US" sz="2000" dirty="0" smtClean="0"/>
              <a:t> </a:t>
            </a:r>
            <a:r>
              <a:rPr lang="en-US" sz="2000" dirty="0" err="1" smtClean="0"/>
              <a:t>fokus</a:t>
            </a:r>
            <a:r>
              <a:rPr lang="en-US" sz="2000" dirty="0" smtClean="0"/>
              <a:t> </a:t>
            </a:r>
            <a:r>
              <a:rPr lang="en-US" sz="2000" dirty="0" err="1" smtClean="0"/>
              <a:t>på</a:t>
            </a:r>
            <a:r>
              <a:rPr lang="en-US" sz="2000" dirty="0" smtClean="0"/>
              <a:t> </a:t>
            </a:r>
            <a:r>
              <a:rPr lang="en-US" sz="2000" b="1" dirty="0" err="1" smtClean="0"/>
              <a:t>danske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styrker</a:t>
            </a:r>
            <a:r>
              <a:rPr lang="en-US" sz="2000" b="1" dirty="0" smtClean="0"/>
              <a:t> </a:t>
            </a:r>
            <a:r>
              <a:rPr lang="en-US" sz="2000" dirty="0" err="1" smtClean="0"/>
              <a:t>og</a:t>
            </a:r>
            <a:r>
              <a:rPr lang="en-US" sz="2000" dirty="0" smtClean="0"/>
              <a:t> </a:t>
            </a:r>
            <a:r>
              <a:rPr lang="en-US" sz="2000" dirty="0" err="1" smtClean="0"/>
              <a:t>interesser</a:t>
            </a:r>
            <a:r>
              <a:rPr lang="en-US" sz="2000" dirty="0" smtClean="0"/>
              <a:t> </a:t>
            </a:r>
            <a:r>
              <a:rPr lang="da-DK" sz="2000" dirty="0" smtClean="0"/>
              <a:t>– grøn eksport, vækst og velstand, uddannelse &amp; ligestilling, fredeligt og trygt samfund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000" dirty="0" smtClean="0"/>
              <a:t>National og international dimension</a:t>
            </a:r>
          </a:p>
          <a:p>
            <a:pPr marL="457200" indent="-457200">
              <a:buFont typeface="Arial"/>
              <a:buChar char="•"/>
            </a:pPr>
            <a:r>
              <a:rPr lang="en-US" sz="2000" b="1" dirty="0" err="1" smtClean="0"/>
              <a:t>Lukket</a:t>
            </a:r>
            <a:r>
              <a:rPr lang="en-US" sz="2000" b="1" dirty="0" smtClean="0"/>
              <a:t> process </a:t>
            </a:r>
            <a:r>
              <a:rPr lang="en-US" sz="2000" dirty="0" smtClean="0"/>
              <a:t>– </a:t>
            </a:r>
            <a:r>
              <a:rPr lang="en-US" sz="2000" dirty="0" err="1" smtClean="0"/>
              <a:t>ingen</a:t>
            </a:r>
            <a:r>
              <a:rPr lang="en-US" sz="2000" dirty="0" smtClean="0"/>
              <a:t> </a:t>
            </a:r>
            <a:r>
              <a:rPr lang="en-US" sz="2000" dirty="0" err="1" smtClean="0"/>
              <a:t>folkelig</a:t>
            </a:r>
            <a:r>
              <a:rPr lang="en-US" sz="2000" dirty="0" smtClean="0"/>
              <a:t> </a:t>
            </a:r>
            <a:r>
              <a:rPr lang="en-US" sz="2000" dirty="0" err="1" smtClean="0"/>
              <a:t>deltagelse</a:t>
            </a:r>
            <a:endParaRPr lang="en-US" sz="2000" dirty="0" smtClean="0"/>
          </a:p>
          <a:p>
            <a:pPr marL="457200" indent="-457200">
              <a:buFont typeface="Arial"/>
              <a:buChar char="•"/>
            </a:pPr>
            <a:r>
              <a:rPr lang="en-US" sz="2000" b="1" dirty="0" err="1" smtClean="0"/>
              <a:t>Meget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begrænset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fokus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på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områder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som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trænger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løft</a:t>
            </a:r>
            <a:r>
              <a:rPr lang="en-US" sz="2000" b="1" dirty="0" smtClean="0"/>
              <a:t> </a:t>
            </a:r>
            <a:r>
              <a:rPr lang="en-US" sz="2000" dirty="0" smtClean="0"/>
              <a:t>– </a:t>
            </a:r>
            <a:r>
              <a:rPr lang="en-US" sz="2000" dirty="0" err="1" smtClean="0"/>
              <a:t>ligebehandling</a:t>
            </a:r>
            <a:r>
              <a:rPr lang="en-US" sz="2000" dirty="0" smtClean="0"/>
              <a:t>, </a:t>
            </a:r>
            <a:r>
              <a:rPr lang="en-US" sz="2000" dirty="0" err="1" smtClean="0"/>
              <a:t>afskaffelse</a:t>
            </a:r>
            <a:r>
              <a:rPr lang="en-US" sz="2000" dirty="0" smtClean="0"/>
              <a:t> </a:t>
            </a:r>
            <a:r>
              <a:rPr lang="en-US" sz="2000" dirty="0" err="1" smtClean="0"/>
              <a:t>af</a:t>
            </a:r>
            <a:r>
              <a:rPr lang="en-US" sz="2000" dirty="0" smtClean="0"/>
              <a:t> </a:t>
            </a:r>
            <a:r>
              <a:rPr lang="en-US" sz="2000" dirty="0" err="1" smtClean="0"/>
              <a:t>diskrimination</a:t>
            </a:r>
            <a:r>
              <a:rPr lang="en-US" sz="2000" dirty="0" smtClean="0"/>
              <a:t> – </a:t>
            </a:r>
            <a:r>
              <a:rPr lang="en-US" sz="2000" dirty="0" err="1" smtClean="0"/>
              <a:t>køn</a:t>
            </a:r>
            <a:r>
              <a:rPr lang="en-US" sz="2000" dirty="0" smtClean="0"/>
              <a:t>, handicap, </a:t>
            </a:r>
            <a:r>
              <a:rPr lang="en-US" sz="2000" dirty="0" err="1" smtClean="0"/>
              <a:t>etnisk</a:t>
            </a:r>
            <a:r>
              <a:rPr lang="en-US" sz="2000" dirty="0" smtClean="0"/>
              <a:t> </a:t>
            </a:r>
            <a:r>
              <a:rPr lang="en-US" sz="2000" dirty="0" err="1" smtClean="0"/>
              <a:t>minoritetsbaggrund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3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/>
              <a:t>Hvad</a:t>
            </a:r>
            <a:r>
              <a:rPr lang="en-GB" b="1" dirty="0" smtClean="0"/>
              <a:t> </a:t>
            </a:r>
            <a:r>
              <a:rPr lang="en-GB" b="1" dirty="0" err="1" smtClean="0"/>
              <a:t>siger</a:t>
            </a:r>
            <a:r>
              <a:rPr lang="en-GB" b="1" dirty="0" smtClean="0"/>
              <a:t> </a:t>
            </a:r>
            <a:r>
              <a:rPr lang="en-GB" b="1" dirty="0" err="1" smtClean="0"/>
              <a:t>menneskerettigheds-monitoreringen</a:t>
            </a:r>
            <a:r>
              <a:rPr lang="en-GB" b="1" dirty="0" smtClean="0"/>
              <a:t>?</a:t>
            </a:r>
            <a:endParaRPr lang="en-GB" b="1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29894"/>
            <a:ext cx="2769081" cy="3915783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657710" y="2204864"/>
            <a:ext cx="5058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9138">
              <a:tabLst>
                <a:tab pos="719138" algn="l"/>
              </a:tabLst>
            </a:pPr>
            <a:r>
              <a:rPr lang="da-DK" sz="1600" dirty="0">
                <a:solidFill>
                  <a:prstClr val="black"/>
                </a:solidFill>
              </a:rPr>
              <a:t>	</a:t>
            </a:r>
            <a:r>
              <a:rPr lang="da-DK" sz="1600" b="1" dirty="0" err="1" smtClean="0">
                <a:solidFill>
                  <a:srgbClr val="5DB5E5">
                    <a:lumMod val="50000"/>
                  </a:srgbClr>
                </a:solidFill>
              </a:rPr>
              <a:t>Gvt</a:t>
            </a:r>
            <a:r>
              <a:rPr lang="da-DK" sz="1600" b="1" dirty="0" smtClean="0">
                <a:solidFill>
                  <a:srgbClr val="5DB5E5">
                    <a:lumMod val="50000"/>
                  </a:srgbClr>
                </a:solidFill>
              </a:rPr>
              <a:t>: No </a:t>
            </a:r>
            <a:r>
              <a:rPr lang="da-DK" sz="1600" b="1" dirty="0" err="1" smtClean="0">
                <a:solidFill>
                  <a:srgbClr val="5DB5E5">
                    <a:lumMod val="50000"/>
                  </a:srgbClr>
                </a:solidFill>
              </a:rPr>
              <a:t>poverty</a:t>
            </a:r>
            <a:r>
              <a:rPr lang="da-DK" sz="1600" b="1" dirty="0" smtClean="0">
                <a:solidFill>
                  <a:srgbClr val="5DB5E5">
                    <a:lumMod val="50000"/>
                  </a:srgbClr>
                </a:solidFill>
              </a:rPr>
              <a:t> limit </a:t>
            </a:r>
            <a:r>
              <a:rPr lang="da-DK" sz="1600" b="1" dirty="0" err="1" smtClean="0">
                <a:solidFill>
                  <a:srgbClr val="5DB5E5">
                    <a:lumMod val="50000"/>
                  </a:srgbClr>
                </a:solidFill>
              </a:rPr>
              <a:t>since</a:t>
            </a:r>
            <a:r>
              <a:rPr lang="da-DK" sz="1600" b="1" dirty="0" smtClean="0">
                <a:solidFill>
                  <a:srgbClr val="5DB5E5">
                    <a:lumMod val="50000"/>
                  </a:srgbClr>
                </a:solidFill>
              </a:rPr>
              <a:t> </a:t>
            </a:r>
            <a:r>
              <a:rPr lang="da-DK" sz="1600" b="1" dirty="0" err="1" smtClean="0">
                <a:solidFill>
                  <a:srgbClr val="5DB5E5">
                    <a:lumMod val="50000"/>
                  </a:srgbClr>
                </a:solidFill>
              </a:rPr>
              <a:t>broader</a:t>
            </a:r>
            <a:r>
              <a:rPr lang="da-DK" sz="1600" b="1" dirty="0" smtClean="0">
                <a:solidFill>
                  <a:srgbClr val="5DB5E5">
                    <a:lumMod val="50000"/>
                  </a:srgbClr>
                </a:solidFill>
              </a:rPr>
              <a:t> issue </a:t>
            </a:r>
            <a:r>
              <a:rPr lang="da-DK" sz="1600" b="1" dirty="0" err="1" smtClean="0">
                <a:solidFill>
                  <a:srgbClr val="5DB5E5">
                    <a:lumMod val="50000"/>
                  </a:srgbClr>
                </a:solidFill>
              </a:rPr>
              <a:t>than</a:t>
            </a:r>
            <a:endParaRPr lang="da-DK" sz="1600" b="1" dirty="0">
              <a:solidFill>
                <a:srgbClr val="5DB5E5">
                  <a:lumMod val="50000"/>
                </a:srgbClr>
              </a:solidFill>
            </a:endParaRPr>
          </a:p>
          <a:p>
            <a:pPr defTabSz="719138">
              <a:tabLst>
                <a:tab pos="719138" algn="l"/>
              </a:tabLst>
            </a:pPr>
            <a:r>
              <a:rPr lang="da-DK" sz="1600" b="1" dirty="0" smtClean="0">
                <a:solidFill>
                  <a:srgbClr val="5DB5E5">
                    <a:lumMod val="50000"/>
                  </a:srgbClr>
                </a:solidFill>
              </a:rPr>
              <a:t>	</a:t>
            </a:r>
            <a:r>
              <a:rPr lang="da-DK" sz="1600" b="1" dirty="0" err="1" smtClean="0">
                <a:solidFill>
                  <a:srgbClr val="5DB5E5">
                    <a:lumMod val="50000"/>
                  </a:srgbClr>
                </a:solidFill>
              </a:rPr>
              <a:t>economic</a:t>
            </a:r>
            <a:r>
              <a:rPr lang="da-DK" sz="1600" b="1" dirty="0" smtClean="0">
                <a:solidFill>
                  <a:srgbClr val="5DB5E5">
                    <a:lumMod val="50000"/>
                  </a:srgbClr>
                </a:solidFill>
              </a:rPr>
              <a:t> situation</a:t>
            </a:r>
            <a:endParaRPr lang="en-GB" sz="1600" b="1" dirty="0">
              <a:solidFill>
                <a:srgbClr val="5DB5E5">
                  <a:lumMod val="50000"/>
                </a:srgbClr>
              </a:solidFill>
            </a:endParaRPr>
          </a:p>
          <a:p>
            <a:pPr>
              <a:tabLst>
                <a:tab pos="719138" algn="l"/>
              </a:tabLst>
            </a:pPr>
            <a:r>
              <a:rPr lang="en-GB" sz="1600" dirty="0" err="1" smtClean="0">
                <a:solidFill>
                  <a:prstClr val="black"/>
                </a:solidFill>
              </a:rPr>
              <a:t>DIHR</a:t>
            </a:r>
            <a:r>
              <a:rPr lang="en-GB" sz="1600" dirty="0" smtClean="0">
                <a:solidFill>
                  <a:prstClr val="black"/>
                </a:solidFill>
              </a:rPr>
              <a:t>: Ceiling on social benefits has led to more poverty </a:t>
            </a:r>
          </a:p>
          <a:p>
            <a:pPr>
              <a:tabLst>
                <a:tab pos="719138" algn="l"/>
              </a:tabLst>
            </a:pPr>
            <a:endParaRPr lang="da-DK" sz="1600" dirty="0" smtClean="0">
              <a:solidFill>
                <a:prstClr val="black"/>
              </a:solidFill>
            </a:endParaRPr>
          </a:p>
          <a:p>
            <a:pPr>
              <a:tabLst>
                <a:tab pos="719138" algn="l"/>
              </a:tabLst>
            </a:pPr>
            <a:r>
              <a:rPr lang="da-DK" sz="1600" dirty="0" smtClean="0">
                <a:solidFill>
                  <a:prstClr val="black"/>
                </a:solidFill>
              </a:rPr>
              <a:t>	</a:t>
            </a:r>
            <a:r>
              <a:rPr lang="da-DK" sz="1600" b="1" dirty="0" err="1" smtClean="0">
                <a:solidFill>
                  <a:srgbClr val="5DB5E5">
                    <a:lumMod val="50000"/>
                  </a:srgbClr>
                </a:solidFill>
              </a:rPr>
              <a:t>Gvt</a:t>
            </a:r>
            <a:r>
              <a:rPr lang="da-DK" sz="1600" b="1" dirty="0" smtClean="0">
                <a:solidFill>
                  <a:srgbClr val="5DB5E5">
                    <a:lumMod val="50000"/>
                  </a:srgbClr>
                </a:solidFill>
              </a:rPr>
              <a:t>: </a:t>
            </a:r>
            <a:r>
              <a:rPr lang="da-DK" sz="1600" b="1" dirty="0" err="1" smtClean="0">
                <a:solidFill>
                  <a:srgbClr val="5DB5E5">
                    <a:lumMod val="50000"/>
                  </a:srgbClr>
                </a:solidFill>
              </a:rPr>
              <a:t>Equal</a:t>
            </a:r>
            <a:r>
              <a:rPr lang="da-DK" sz="1600" b="1" dirty="0" smtClean="0">
                <a:solidFill>
                  <a:srgbClr val="5DB5E5">
                    <a:lumMod val="50000"/>
                  </a:srgbClr>
                </a:solidFill>
              </a:rPr>
              <a:t> </a:t>
            </a:r>
            <a:r>
              <a:rPr lang="da-DK" sz="1600" b="1" dirty="0" err="1" smtClean="0">
                <a:solidFill>
                  <a:srgbClr val="5DB5E5">
                    <a:lumMod val="50000"/>
                  </a:srgbClr>
                </a:solidFill>
              </a:rPr>
              <a:t>access</a:t>
            </a:r>
            <a:r>
              <a:rPr lang="da-DK" sz="1600" b="1" dirty="0" smtClean="0">
                <a:solidFill>
                  <a:srgbClr val="5DB5E5">
                    <a:lumMod val="50000"/>
                  </a:srgbClr>
                </a:solidFill>
              </a:rPr>
              <a:t> to </a:t>
            </a:r>
            <a:r>
              <a:rPr lang="da-DK" sz="1600" b="1" dirty="0" err="1" smtClean="0">
                <a:solidFill>
                  <a:srgbClr val="5DB5E5">
                    <a:lumMod val="50000"/>
                  </a:srgbClr>
                </a:solidFill>
              </a:rPr>
              <a:t>education</a:t>
            </a:r>
            <a:r>
              <a:rPr lang="da-DK" sz="1600" b="1" dirty="0" smtClean="0">
                <a:solidFill>
                  <a:srgbClr val="5DB5E5">
                    <a:lumMod val="50000"/>
                  </a:srgbClr>
                </a:solidFill>
              </a:rPr>
              <a:t> for all, </a:t>
            </a:r>
            <a:r>
              <a:rPr lang="da-DK" sz="1600" b="1" dirty="0" err="1" smtClean="0">
                <a:solidFill>
                  <a:srgbClr val="5DB5E5">
                    <a:lumMod val="50000"/>
                  </a:srgbClr>
                </a:solidFill>
              </a:rPr>
              <a:t>however</a:t>
            </a:r>
            <a:endParaRPr lang="da-DK" sz="1600" b="1" dirty="0">
              <a:solidFill>
                <a:srgbClr val="5DB5E5">
                  <a:lumMod val="50000"/>
                </a:srgbClr>
              </a:solidFill>
            </a:endParaRPr>
          </a:p>
          <a:p>
            <a:pPr>
              <a:tabLst>
                <a:tab pos="719138" algn="l"/>
              </a:tabLst>
            </a:pPr>
            <a:r>
              <a:rPr lang="da-DK" sz="1600" b="1" dirty="0" smtClean="0">
                <a:solidFill>
                  <a:srgbClr val="5DB5E5">
                    <a:lumMod val="50000"/>
                  </a:srgbClr>
                </a:solidFill>
              </a:rPr>
              <a:t>	</a:t>
            </a:r>
            <a:r>
              <a:rPr lang="da-DK" sz="1600" b="1" dirty="0" err="1" smtClean="0">
                <a:solidFill>
                  <a:srgbClr val="5DB5E5">
                    <a:lumMod val="50000"/>
                  </a:srgbClr>
                </a:solidFill>
              </a:rPr>
              <a:t>issues</a:t>
            </a:r>
            <a:r>
              <a:rPr lang="da-DK" sz="1600" b="1" dirty="0" smtClean="0">
                <a:solidFill>
                  <a:srgbClr val="5DB5E5">
                    <a:lumMod val="50000"/>
                  </a:srgbClr>
                </a:solidFill>
              </a:rPr>
              <a:t> </a:t>
            </a:r>
            <a:r>
              <a:rPr lang="da-DK" sz="1600" b="1" dirty="0" err="1" smtClean="0">
                <a:solidFill>
                  <a:srgbClr val="5DB5E5">
                    <a:lumMod val="50000"/>
                  </a:srgbClr>
                </a:solidFill>
              </a:rPr>
              <a:t>reg</a:t>
            </a:r>
            <a:r>
              <a:rPr lang="da-DK" sz="1600" b="1" dirty="0" smtClean="0">
                <a:solidFill>
                  <a:srgbClr val="5DB5E5">
                    <a:lumMod val="50000"/>
                  </a:srgbClr>
                </a:solidFill>
              </a:rPr>
              <a:t>. </a:t>
            </a:r>
            <a:r>
              <a:rPr lang="da-DK" sz="1600" b="1" dirty="0" err="1" smtClean="0">
                <a:solidFill>
                  <a:srgbClr val="5DB5E5">
                    <a:lumMod val="50000"/>
                  </a:srgbClr>
                </a:solidFill>
              </a:rPr>
              <a:t>vocational</a:t>
            </a:r>
            <a:r>
              <a:rPr lang="da-DK" sz="1600" b="1" dirty="0" smtClean="0">
                <a:solidFill>
                  <a:srgbClr val="5DB5E5">
                    <a:lumMod val="50000"/>
                  </a:srgbClr>
                </a:solidFill>
              </a:rPr>
              <a:t> </a:t>
            </a:r>
            <a:r>
              <a:rPr lang="da-DK" sz="1600" b="1" dirty="0" err="1" smtClean="0">
                <a:solidFill>
                  <a:srgbClr val="5DB5E5">
                    <a:lumMod val="50000"/>
                  </a:srgbClr>
                </a:solidFill>
              </a:rPr>
              <a:t>training</a:t>
            </a:r>
            <a:r>
              <a:rPr lang="da-DK" sz="1600" dirty="0" smtClean="0">
                <a:solidFill>
                  <a:prstClr val="black"/>
                </a:solidFill>
              </a:rPr>
              <a:t>.</a:t>
            </a:r>
          </a:p>
          <a:p>
            <a:pPr>
              <a:tabLst>
                <a:tab pos="719138" algn="l"/>
              </a:tabLst>
            </a:pPr>
            <a:r>
              <a:rPr lang="en-GB" sz="1600" dirty="0" err="1" smtClean="0">
                <a:solidFill>
                  <a:prstClr val="black"/>
                </a:solidFill>
              </a:rPr>
              <a:t>DIHR</a:t>
            </a:r>
            <a:r>
              <a:rPr lang="en-GB" sz="1600" dirty="0" smtClean="0">
                <a:solidFill>
                  <a:prstClr val="black"/>
                </a:solidFill>
              </a:rPr>
              <a:t>: Ethnic minorities excluded from apprenticeships</a:t>
            </a:r>
          </a:p>
          <a:p>
            <a:pPr>
              <a:tabLst>
                <a:tab pos="719138" algn="l"/>
              </a:tabLst>
            </a:pPr>
            <a:endParaRPr lang="da-DK" sz="1600" dirty="0" smtClean="0">
              <a:solidFill>
                <a:prstClr val="black"/>
              </a:solidFill>
            </a:endParaRPr>
          </a:p>
          <a:p>
            <a:pPr>
              <a:tabLst>
                <a:tab pos="719138" algn="l"/>
              </a:tabLst>
            </a:pPr>
            <a:r>
              <a:rPr lang="da-DK" sz="1600" dirty="0" smtClean="0">
                <a:solidFill>
                  <a:prstClr val="black"/>
                </a:solidFill>
              </a:rPr>
              <a:t>	</a:t>
            </a:r>
            <a:r>
              <a:rPr lang="da-DK" sz="1600" b="1" dirty="0" err="1" smtClean="0">
                <a:solidFill>
                  <a:srgbClr val="5DB5E5">
                    <a:lumMod val="50000"/>
                  </a:srgbClr>
                </a:solidFill>
              </a:rPr>
              <a:t>Gvt</a:t>
            </a:r>
            <a:r>
              <a:rPr lang="da-DK" sz="1600" b="1" dirty="0" smtClean="0">
                <a:solidFill>
                  <a:srgbClr val="5DB5E5">
                    <a:lumMod val="50000"/>
                  </a:srgbClr>
                </a:solidFill>
              </a:rPr>
              <a:t>: DK high </a:t>
            </a:r>
            <a:r>
              <a:rPr lang="da-DK" sz="1600" b="1" dirty="0" err="1" smtClean="0">
                <a:solidFill>
                  <a:srgbClr val="5DB5E5">
                    <a:lumMod val="50000"/>
                  </a:srgbClr>
                </a:solidFill>
              </a:rPr>
              <a:t>degree</a:t>
            </a:r>
            <a:r>
              <a:rPr lang="da-DK" sz="1600" b="1" dirty="0" smtClean="0">
                <a:solidFill>
                  <a:srgbClr val="5DB5E5">
                    <a:lumMod val="50000"/>
                  </a:srgbClr>
                </a:solidFill>
              </a:rPr>
              <a:t> of </a:t>
            </a:r>
            <a:r>
              <a:rPr lang="da-DK" sz="1600" b="1" dirty="0" err="1" smtClean="0">
                <a:solidFill>
                  <a:srgbClr val="5DB5E5">
                    <a:lumMod val="50000"/>
                  </a:srgbClr>
                </a:solidFill>
              </a:rPr>
              <a:t>gender</a:t>
            </a:r>
            <a:r>
              <a:rPr lang="da-DK" sz="1600" b="1" dirty="0" smtClean="0">
                <a:solidFill>
                  <a:srgbClr val="5DB5E5">
                    <a:lumMod val="50000"/>
                  </a:srgbClr>
                </a:solidFill>
              </a:rPr>
              <a:t> </a:t>
            </a:r>
            <a:r>
              <a:rPr lang="da-DK" sz="1600" b="1" dirty="0" err="1" smtClean="0">
                <a:solidFill>
                  <a:srgbClr val="5DB5E5">
                    <a:lumMod val="50000"/>
                  </a:srgbClr>
                </a:solidFill>
              </a:rPr>
              <a:t>equality</a:t>
            </a:r>
            <a:r>
              <a:rPr lang="da-DK" sz="1600" b="1" dirty="0" smtClean="0">
                <a:solidFill>
                  <a:srgbClr val="5DB5E5">
                    <a:lumMod val="50000"/>
                  </a:srgbClr>
                </a:solidFill>
              </a:rPr>
              <a:t>.</a:t>
            </a:r>
          </a:p>
          <a:p>
            <a:pPr>
              <a:tabLst>
                <a:tab pos="719138" algn="l"/>
              </a:tabLst>
            </a:pPr>
            <a:endParaRPr lang="da-DK" sz="1600" dirty="0" smtClean="0">
              <a:solidFill>
                <a:prstClr val="black"/>
              </a:solidFill>
            </a:endParaRPr>
          </a:p>
          <a:p>
            <a:pPr>
              <a:tabLst>
                <a:tab pos="719138" algn="l"/>
              </a:tabLst>
            </a:pPr>
            <a:r>
              <a:rPr lang="en-GB" sz="1600" dirty="0" err="1" smtClean="0">
                <a:solidFill>
                  <a:prstClr val="black"/>
                </a:solidFill>
              </a:rPr>
              <a:t>DIHR</a:t>
            </a:r>
            <a:r>
              <a:rPr lang="en-GB" sz="1600" dirty="0" smtClean="0">
                <a:solidFill>
                  <a:prstClr val="black"/>
                </a:solidFill>
              </a:rPr>
              <a:t>: Sexism and hate speech online</a:t>
            </a:r>
          </a:p>
          <a:p>
            <a:pPr>
              <a:tabLst>
                <a:tab pos="719138" algn="l"/>
              </a:tabLst>
            </a:pPr>
            <a:endParaRPr lang="da-DK" sz="1600" dirty="0" smtClean="0">
              <a:solidFill>
                <a:prstClr val="black"/>
              </a:solidFill>
            </a:endParaRPr>
          </a:p>
          <a:p>
            <a:pPr>
              <a:tabLst>
                <a:tab pos="719138" algn="l"/>
              </a:tabLst>
            </a:pPr>
            <a:r>
              <a:rPr lang="da-DK" sz="1600" dirty="0">
                <a:solidFill>
                  <a:prstClr val="black"/>
                </a:solidFill>
              </a:rPr>
              <a:t>	</a:t>
            </a:r>
            <a:r>
              <a:rPr lang="da-DK" sz="1600" b="1" dirty="0" err="1" smtClean="0">
                <a:solidFill>
                  <a:srgbClr val="5DB5E5">
                    <a:lumMod val="50000"/>
                  </a:srgbClr>
                </a:solidFill>
              </a:rPr>
              <a:t>Gvt</a:t>
            </a:r>
            <a:r>
              <a:rPr lang="da-DK" sz="1600" b="1" dirty="0" smtClean="0">
                <a:solidFill>
                  <a:srgbClr val="5DB5E5">
                    <a:lumMod val="50000"/>
                  </a:srgbClr>
                </a:solidFill>
              </a:rPr>
              <a:t>: Low potential for </a:t>
            </a:r>
            <a:r>
              <a:rPr lang="da-DK" sz="1600" b="1" dirty="0" err="1" smtClean="0">
                <a:solidFill>
                  <a:srgbClr val="5DB5E5">
                    <a:lumMod val="50000"/>
                  </a:srgbClr>
                </a:solidFill>
              </a:rPr>
              <a:t>improvement</a:t>
            </a:r>
            <a:r>
              <a:rPr lang="da-DK" sz="1600" b="1" dirty="0" smtClean="0">
                <a:solidFill>
                  <a:srgbClr val="5DB5E5">
                    <a:lumMod val="50000"/>
                  </a:srgbClr>
                </a:solidFill>
              </a:rPr>
              <a:t>. Focus illegal </a:t>
            </a:r>
          </a:p>
          <a:p>
            <a:pPr>
              <a:tabLst>
                <a:tab pos="719138" algn="l"/>
              </a:tabLst>
            </a:pPr>
            <a:r>
              <a:rPr lang="da-DK" sz="1600" b="1" dirty="0">
                <a:solidFill>
                  <a:srgbClr val="5DB5E5">
                    <a:lumMod val="50000"/>
                  </a:srgbClr>
                </a:solidFill>
              </a:rPr>
              <a:t>	</a:t>
            </a:r>
            <a:r>
              <a:rPr lang="da-DK" sz="1600" b="1" dirty="0" smtClean="0">
                <a:solidFill>
                  <a:srgbClr val="5DB5E5">
                    <a:lumMod val="50000"/>
                  </a:srgbClr>
                </a:solidFill>
              </a:rPr>
              <a:t>migration</a:t>
            </a:r>
            <a:endParaRPr lang="da-DK" sz="1600" b="1" dirty="0">
              <a:solidFill>
                <a:srgbClr val="5DB5E5">
                  <a:lumMod val="50000"/>
                </a:srgbClr>
              </a:solidFill>
            </a:endParaRPr>
          </a:p>
          <a:p>
            <a:r>
              <a:rPr lang="da-DK" sz="1600" dirty="0" err="1" smtClean="0">
                <a:solidFill>
                  <a:prstClr val="black"/>
                </a:solidFill>
              </a:rPr>
              <a:t>DIHR</a:t>
            </a:r>
            <a:r>
              <a:rPr lang="da-DK" sz="1600" dirty="0" smtClean="0">
                <a:solidFill>
                  <a:prstClr val="black"/>
                </a:solidFill>
              </a:rPr>
              <a:t>:</a:t>
            </a:r>
            <a:endParaRPr lang="da-DK" sz="1600" dirty="0">
              <a:solidFill>
                <a:prstClr val="black"/>
              </a:solidFill>
            </a:endParaRPr>
          </a:p>
          <a:p>
            <a:r>
              <a:rPr lang="en-GB" sz="1600" dirty="0">
                <a:solidFill>
                  <a:prstClr val="black"/>
                </a:solidFill>
              </a:rPr>
              <a:t>S</a:t>
            </a:r>
            <a:r>
              <a:rPr lang="en-GB" sz="1600" dirty="0" smtClean="0">
                <a:solidFill>
                  <a:prstClr val="black"/>
                </a:solidFill>
              </a:rPr>
              <a:t>ignificant risk of ill-treatment of rejected asylum seekers</a:t>
            </a:r>
          </a:p>
          <a:p>
            <a:r>
              <a:rPr lang="en-GB" sz="1600" dirty="0">
                <a:solidFill>
                  <a:prstClr val="black"/>
                </a:solidFill>
              </a:rPr>
              <a:t>D</a:t>
            </a:r>
            <a:r>
              <a:rPr lang="en-GB" sz="1600" dirty="0" smtClean="0">
                <a:solidFill>
                  <a:prstClr val="black"/>
                </a:solidFill>
              </a:rPr>
              <a:t>enmark condemned for discrimination </a:t>
            </a:r>
          </a:p>
          <a:p>
            <a:endParaRPr lang="en-GB" sz="2000" dirty="0" smtClean="0">
              <a:solidFill>
                <a:prstClr val="black"/>
              </a:solidFill>
            </a:endParaRPr>
          </a:p>
          <a:p>
            <a:endParaRPr lang="da-DK" sz="2000" dirty="0" smtClean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2" y="2049856"/>
            <a:ext cx="648841" cy="6488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2" y="3055100"/>
            <a:ext cx="634874" cy="634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360" y="4012750"/>
            <a:ext cx="620688" cy="620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8" y="4989647"/>
            <a:ext cx="621765" cy="62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46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Eksempler på 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112307"/>
              </p:ext>
            </p:extLst>
          </p:nvPr>
        </p:nvGraphicFramePr>
        <p:xfrm>
          <a:off x="0" y="1"/>
          <a:ext cx="9144000" cy="7132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816"/>
                <a:gridCol w="6228184"/>
              </a:tblGrid>
              <a:tr h="692695"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Delmål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Eksempler på anbefalinger fra</a:t>
                      </a:r>
                      <a:r>
                        <a:rPr lang="da-DK" sz="2400" baseline="0" dirty="0" smtClean="0"/>
                        <a:t> </a:t>
                      </a:r>
                      <a:r>
                        <a:rPr lang="da-DK" sz="2400" dirty="0" err="1" smtClean="0"/>
                        <a:t>IMR</a:t>
                      </a:r>
                      <a:r>
                        <a:rPr lang="da-DK" sz="2400" dirty="0" smtClean="0"/>
                        <a:t> Status Rapport 2015-16</a:t>
                      </a:r>
                      <a:r>
                        <a:rPr lang="da-DK" sz="2400" baseline="0" dirty="0" smtClean="0"/>
                        <a:t>:</a:t>
                      </a:r>
                      <a:endParaRPr lang="en-GB" sz="2400" dirty="0"/>
                    </a:p>
                  </a:txBody>
                  <a:tcPr/>
                </a:tc>
              </a:tr>
              <a:tr h="5198193"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16.2 Stoppe misbrug,</a:t>
                      </a:r>
                      <a:r>
                        <a:rPr lang="da-DK" sz="2400" baseline="0" dirty="0" smtClean="0"/>
                        <a:t> udnyttelse, trafficking og alle former for vold og tortur imod børn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a-DK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regeringen tager initiativ til at indføre et </a:t>
                      </a:r>
                      <a:r>
                        <a:rPr lang="da-DK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forbud mod isolation af børn inden for strafferetsplejen</a:t>
                      </a:r>
                      <a:r>
                        <a:rPr lang="da-DK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a-DK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kommunerne sikrer, at deres </a:t>
                      </a:r>
                      <a:r>
                        <a:rPr lang="da-DK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overgrebs-beredskab omfatter </a:t>
                      </a:r>
                      <a:r>
                        <a:rPr lang="en-GB" sz="24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psykiske</a:t>
                      </a:r>
                      <a:r>
                        <a:rPr lang="en-GB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overgreb</a:t>
                      </a:r>
                      <a:r>
                        <a:rPr lang="en-GB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og</a:t>
                      </a:r>
                      <a:r>
                        <a:rPr lang="en-GB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vanrøgt</a:t>
                      </a:r>
                      <a:r>
                        <a:rPr lang="en-GB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på</a:t>
                      </a:r>
                      <a:r>
                        <a:rPr lang="en-GB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linje</a:t>
                      </a:r>
                      <a:r>
                        <a:rPr lang="en-GB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med </a:t>
                      </a:r>
                      <a:r>
                        <a:rPr lang="en-GB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fysiske</a:t>
                      </a:r>
                      <a:r>
                        <a:rPr lang="en-GB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og</a:t>
                      </a:r>
                      <a:r>
                        <a:rPr lang="en-GB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seksuelle</a:t>
                      </a:r>
                      <a:r>
                        <a:rPr lang="en-GB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overgreb</a:t>
                      </a:r>
                      <a:r>
                        <a:rPr lang="en-GB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a-DK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regeringen tager initiativ til at ændre lovgivningen, så </a:t>
                      </a:r>
                      <a:r>
                        <a:rPr lang="en-GB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socialtilsynet</a:t>
                      </a:r>
                      <a:r>
                        <a:rPr lang="en-GB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skal</a:t>
                      </a:r>
                      <a:r>
                        <a:rPr lang="en-GB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bekræfte</a:t>
                      </a:r>
                      <a:r>
                        <a:rPr lang="en-GB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modtagelsen</a:t>
                      </a:r>
                      <a:r>
                        <a:rPr lang="en-GB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</a:t>
                      </a:r>
                      <a:r>
                        <a:rPr lang="en-GB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indberetninger</a:t>
                      </a:r>
                      <a:r>
                        <a:rPr lang="en-GB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om </a:t>
                      </a:r>
                      <a:r>
                        <a:rPr lang="en-GB" sz="24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magtanvendelse</a:t>
                      </a:r>
                      <a:r>
                        <a:rPr lang="en-GB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a-DK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 for de pågældende børn og unge og </a:t>
                      </a:r>
                      <a:r>
                        <a:rPr lang="en-GB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deres</a:t>
                      </a:r>
                      <a:r>
                        <a:rPr lang="en-GB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forældre</a:t>
                      </a:r>
                      <a:r>
                        <a:rPr lang="en-GB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samt</a:t>
                      </a:r>
                      <a:r>
                        <a:rPr lang="en-GB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anbringelsesstedet</a:t>
                      </a:r>
                      <a:r>
                        <a:rPr lang="en-GB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da-DK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Socialtilsynet skal tilkendegive, om den anvendte magt efter tilsynets opfattelse har </a:t>
                      </a:r>
                      <a:r>
                        <a:rPr lang="en-GB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været</a:t>
                      </a:r>
                      <a:r>
                        <a:rPr lang="en-GB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tilladt</a:t>
                      </a:r>
                      <a:r>
                        <a:rPr lang="en-GB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eller</a:t>
                      </a:r>
                      <a:r>
                        <a:rPr lang="en-GB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ikke-tilladt</a:t>
                      </a:r>
                      <a:r>
                        <a:rPr lang="en-GB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038" y="6717768"/>
            <a:ext cx="8298000" cy="18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174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 smtClean="0"/>
              <a:t>UPR</a:t>
            </a:r>
            <a:r>
              <a:rPr lang="da-DK" b="1" dirty="0" smtClean="0"/>
              <a:t>-anbefalinger</a:t>
            </a:r>
            <a:r>
              <a:rPr lang="da-DK" dirty="0" smtClean="0"/>
              <a:t> </a:t>
            </a:r>
            <a:r>
              <a:rPr lang="da-DK" b="1" dirty="0" smtClean="0"/>
              <a:t>til Danmark  vedr. uddannelse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Take concrete steps to </a:t>
            </a:r>
            <a:r>
              <a:rPr lang="en-GB" b="1" dirty="0"/>
              <a:t>end ethnic segregation in schools</a:t>
            </a:r>
            <a:r>
              <a:rPr lang="en-GB" dirty="0"/>
              <a:t>, </a:t>
            </a:r>
            <a:r>
              <a:rPr lang="en-GB" b="1" dirty="0"/>
              <a:t>include</a:t>
            </a:r>
            <a:r>
              <a:rPr lang="en-GB" dirty="0"/>
              <a:t> </a:t>
            </a:r>
            <a:r>
              <a:rPr lang="en-GB" b="1" dirty="0"/>
              <a:t>diversity and tolerance education</a:t>
            </a:r>
            <a:r>
              <a:rPr lang="en-GB" dirty="0"/>
              <a:t> in primary school curricula, and submit outstanding reports to the implementation on the UNESCO Convention against Discrimination in Education 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Ensure that asylum seekers and </a:t>
            </a:r>
            <a:r>
              <a:rPr lang="en-GB" b="1" dirty="0"/>
              <a:t>children of refugees </a:t>
            </a:r>
            <a:r>
              <a:rPr lang="en-GB" dirty="0"/>
              <a:t>receive the same quality of education as other children in Danish schools 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Consider further actions to promote </a:t>
            </a:r>
            <a:r>
              <a:rPr lang="en-GB" b="1" dirty="0"/>
              <a:t>better access to education </a:t>
            </a:r>
            <a:r>
              <a:rPr lang="en-GB" dirty="0"/>
              <a:t>for children in </a:t>
            </a:r>
            <a:r>
              <a:rPr lang="en-GB" b="1" dirty="0"/>
              <a:t>Greenland</a:t>
            </a:r>
            <a:r>
              <a:rPr lang="en-GB" dirty="0"/>
              <a:t> and in the </a:t>
            </a:r>
            <a:r>
              <a:rPr lang="en-GB" b="1" dirty="0"/>
              <a:t>Faroe Islands </a:t>
            </a:r>
            <a:endParaRPr lang="en-GB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lvl="4"/>
            <a:r>
              <a:rPr lang="da-DK" dirty="0" smtClean="0"/>
              <a:t>                             </a:t>
            </a:r>
          </a:p>
          <a:p>
            <a:pPr lvl="4"/>
            <a:endParaRPr lang="da-DK" dirty="0"/>
          </a:p>
          <a:p>
            <a:pPr lvl="4"/>
            <a:r>
              <a:rPr lang="da-DK" dirty="0" smtClean="0"/>
              <a:t>                                    Anbefalinger fra Menneskeretsrådets 32. samling, juli 2016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31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Vi kan gøre det bedre</a:t>
            </a:r>
            <a:endParaRPr lang="en-GB" b="1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29894"/>
            <a:ext cx="2769081" cy="3915783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635896" y="2144150"/>
            <a:ext cx="5058000" cy="2498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endParaRPr lang="da-DK" sz="2000" dirty="0" smtClean="0">
              <a:solidFill>
                <a:prstClr val="black"/>
              </a:solidFill>
            </a:endParaRPr>
          </a:p>
          <a:p>
            <a:pPr lvl="1"/>
            <a:r>
              <a:rPr lang="da-DK" sz="3200" b="1" i="1" dirty="0">
                <a:solidFill>
                  <a:prstClr val="black"/>
                </a:solidFill>
              </a:rPr>
              <a:t>Human </a:t>
            </a:r>
            <a:r>
              <a:rPr lang="da-DK" sz="3200" b="1" i="1" dirty="0" err="1">
                <a:solidFill>
                  <a:prstClr val="black"/>
                </a:solidFill>
              </a:rPr>
              <a:t>rights</a:t>
            </a:r>
            <a:r>
              <a:rPr lang="da-DK" sz="3200" b="1" i="1" dirty="0">
                <a:solidFill>
                  <a:prstClr val="black"/>
                </a:solidFill>
              </a:rPr>
              <a:t> guide </a:t>
            </a:r>
            <a:r>
              <a:rPr lang="da-DK" sz="3200" b="1" i="1" dirty="0" err="1">
                <a:solidFill>
                  <a:prstClr val="black"/>
                </a:solidFill>
              </a:rPr>
              <a:t>SDGs</a:t>
            </a:r>
            <a:r>
              <a:rPr lang="da-DK" sz="3200" b="1" i="1" dirty="0">
                <a:solidFill>
                  <a:prstClr val="black"/>
                </a:solidFill>
              </a:rPr>
              <a:t> and </a:t>
            </a:r>
            <a:r>
              <a:rPr lang="da-DK" sz="3200" b="1" i="1" dirty="0" err="1">
                <a:solidFill>
                  <a:prstClr val="black"/>
                </a:solidFill>
              </a:rPr>
              <a:t>SDGs</a:t>
            </a:r>
            <a:r>
              <a:rPr lang="da-DK" sz="3200" b="1" i="1" dirty="0">
                <a:solidFill>
                  <a:prstClr val="black"/>
                </a:solidFill>
              </a:rPr>
              <a:t> </a:t>
            </a:r>
            <a:r>
              <a:rPr lang="da-DK" sz="3200" b="1" i="1" dirty="0" err="1">
                <a:solidFill>
                  <a:prstClr val="black"/>
                </a:solidFill>
              </a:rPr>
              <a:t>help</a:t>
            </a:r>
            <a:r>
              <a:rPr lang="da-DK" sz="3200" b="1" i="1" dirty="0">
                <a:solidFill>
                  <a:prstClr val="black"/>
                </a:solidFill>
              </a:rPr>
              <a:t> </a:t>
            </a:r>
            <a:r>
              <a:rPr lang="da-DK" sz="3200" b="1" i="1" smtClean="0">
                <a:solidFill>
                  <a:prstClr val="black"/>
                </a:solidFill>
              </a:rPr>
              <a:t>realize</a:t>
            </a:r>
            <a:r>
              <a:rPr lang="da-DK" sz="3200" b="1" i="1" dirty="0" smtClean="0">
                <a:solidFill>
                  <a:prstClr val="black"/>
                </a:solidFill>
              </a:rPr>
              <a:t> </a:t>
            </a:r>
            <a:r>
              <a:rPr lang="da-DK" sz="3200" b="1" i="1" dirty="0">
                <a:solidFill>
                  <a:prstClr val="black"/>
                </a:solidFill>
              </a:rPr>
              <a:t>human </a:t>
            </a:r>
            <a:r>
              <a:rPr lang="da-DK" sz="3200" b="1" i="1" dirty="0" err="1">
                <a:solidFill>
                  <a:prstClr val="black"/>
                </a:solidFill>
              </a:rPr>
              <a:t>rights</a:t>
            </a:r>
            <a:r>
              <a:rPr lang="da-DK" sz="3200" b="1" i="1" dirty="0" smtClean="0">
                <a:solidFill>
                  <a:prstClr val="black"/>
                </a:solidFill>
              </a:rPr>
              <a:t> – the </a:t>
            </a:r>
            <a:r>
              <a:rPr lang="da-DK" sz="3200" b="1" i="1" dirty="0" err="1" smtClean="0">
                <a:solidFill>
                  <a:prstClr val="black"/>
                </a:solidFill>
              </a:rPr>
              <a:t>two</a:t>
            </a:r>
            <a:r>
              <a:rPr lang="da-DK" sz="3200" b="1" i="1" dirty="0" smtClean="0">
                <a:solidFill>
                  <a:prstClr val="black"/>
                </a:solidFill>
              </a:rPr>
              <a:t> </a:t>
            </a:r>
            <a:r>
              <a:rPr lang="da-DK" sz="3200" b="1" i="1" dirty="0" err="1" smtClean="0">
                <a:solidFill>
                  <a:prstClr val="black"/>
                </a:solidFill>
              </a:rPr>
              <a:t>are</a:t>
            </a:r>
            <a:r>
              <a:rPr lang="da-DK" sz="3200" b="1" i="1" dirty="0" smtClean="0">
                <a:solidFill>
                  <a:prstClr val="black"/>
                </a:solidFill>
              </a:rPr>
              <a:t> </a:t>
            </a:r>
            <a:r>
              <a:rPr lang="da-DK" sz="3200" b="1" i="1" dirty="0" err="1" smtClean="0">
                <a:solidFill>
                  <a:prstClr val="black"/>
                </a:solidFill>
              </a:rPr>
              <a:t>mutually</a:t>
            </a:r>
            <a:r>
              <a:rPr lang="da-DK" sz="3200" b="1" i="1" dirty="0" smtClean="0">
                <a:solidFill>
                  <a:prstClr val="black"/>
                </a:solidFill>
              </a:rPr>
              <a:t> </a:t>
            </a:r>
            <a:r>
              <a:rPr lang="da-DK" sz="3200" b="1" i="1" dirty="0" err="1">
                <a:solidFill>
                  <a:prstClr val="black"/>
                </a:solidFill>
              </a:rPr>
              <a:t>reinforcing</a:t>
            </a:r>
            <a:endParaRPr lang="en-GB" sz="3200" b="1" i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49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46088" y="1800225"/>
            <a:ext cx="2879725" cy="5057775"/>
          </a:xfrm>
          <a:prstGeom prst="rect">
            <a:avLst/>
          </a:prstGeom>
        </p:spPr>
        <p:txBody>
          <a:bodyPr/>
          <a:lstStyle/>
          <a:p>
            <a:r>
              <a:rPr lang="en-US" sz="3200" dirty="0" smtClean="0"/>
              <a:t>Fra </a:t>
            </a:r>
            <a:r>
              <a:rPr lang="en-US" sz="3200" cap="none" dirty="0" err="1" smtClean="0"/>
              <a:t>MDGer</a:t>
            </a:r>
            <a:r>
              <a:rPr lang="en-US" sz="3200" cap="none" dirty="0" smtClean="0"/>
              <a:t> </a:t>
            </a:r>
            <a:r>
              <a:rPr lang="en-US" sz="3200" dirty="0" err="1" smtClean="0"/>
              <a:t>til</a:t>
            </a:r>
            <a:r>
              <a:rPr lang="en-US" sz="3200" dirty="0" smtClean="0"/>
              <a:t> </a:t>
            </a:r>
            <a:r>
              <a:rPr lang="en-US" sz="3200" dirty="0" err="1" smtClean="0"/>
              <a:t>Verdensmål</a:t>
            </a:r>
            <a:endParaRPr lang="en-US" sz="3200" dirty="0" smtClean="0"/>
          </a:p>
          <a:p>
            <a:endParaRPr lang="en-US" sz="2800" cap="none" dirty="0" smtClean="0">
              <a:solidFill>
                <a:srgbClr val="FFC000"/>
              </a:solidFill>
            </a:endParaRPr>
          </a:p>
          <a:p>
            <a:endParaRPr lang="en-US" sz="2800" cap="none" dirty="0">
              <a:solidFill>
                <a:srgbClr val="FFC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690464" y="260648"/>
            <a:ext cx="5058000" cy="18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86175" y="440648"/>
            <a:ext cx="5059364" cy="6161683"/>
          </a:xfrm>
        </p:spPr>
        <p:txBody>
          <a:bodyPr/>
          <a:lstStyle/>
          <a:p>
            <a:r>
              <a:rPr lang="en-US" sz="2400" cap="none" dirty="0" err="1" smtClean="0"/>
              <a:t>MDGs</a:t>
            </a:r>
            <a:r>
              <a:rPr lang="en-US" sz="2400" cap="none" dirty="0" smtClean="0"/>
              <a:t> </a:t>
            </a:r>
            <a:r>
              <a:rPr lang="en-US" sz="2400" dirty="0" smtClean="0"/>
              <a:t>(2000-2015): </a:t>
            </a:r>
            <a:r>
              <a:rPr lang="en-US" sz="2200" cap="none" dirty="0" smtClean="0"/>
              <a:t>developing countries </a:t>
            </a:r>
          </a:p>
          <a:p>
            <a:r>
              <a:rPr lang="en-US" sz="2200" cap="none" dirty="0" smtClean="0"/>
              <a:t/>
            </a:r>
            <a:br>
              <a:rPr lang="en-US" sz="2200" cap="none" dirty="0" smtClean="0"/>
            </a:br>
            <a:endParaRPr lang="en-US" sz="2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endParaRPr lang="en-US" dirty="0"/>
          </a:p>
          <a:p>
            <a:r>
              <a:rPr lang="en-US" sz="2400" cap="none" dirty="0" smtClean="0"/>
              <a:t>SDGs </a:t>
            </a:r>
            <a:r>
              <a:rPr lang="en-US" sz="2400" dirty="0" smtClean="0"/>
              <a:t>(2015-2030): </a:t>
            </a:r>
            <a:r>
              <a:rPr lang="en-US" sz="2200" cap="none" dirty="0" smtClean="0"/>
              <a:t>universal, three- dimensional and multi-stakeholder</a:t>
            </a:r>
            <a:endParaRPr lang="en-US" sz="2200" dirty="0"/>
          </a:p>
        </p:txBody>
      </p:sp>
      <p:sp>
        <p:nvSpPr>
          <p:cNvPr id="18" name="Can 17"/>
          <p:cNvSpPr/>
          <p:nvPr/>
        </p:nvSpPr>
        <p:spPr>
          <a:xfrm>
            <a:off x="5815343" y="4166427"/>
            <a:ext cx="392553" cy="637824"/>
          </a:xfrm>
          <a:prstGeom prst="ca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4462386" y="4179781"/>
            <a:ext cx="1074283" cy="173457"/>
          </a:xfrm>
          <a:prstGeom prst="line">
            <a:avLst/>
          </a:prstGeom>
          <a:ln w="63500" cap="rnd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4434278" y="4351912"/>
            <a:ext cx="1015449" cy="110242"/>
          </a:xfrm>
          <a:prstGeom prst="line">
            <a:avLst/>
          </a:prstGeom>
          <a:ln w="63500" cap="rnd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433512" y="4536215"/>
            <a:ext cx="992008" cy="60811"/>
          </a:xfrm>
          <a:prstGeom prst="line">
            <a:avLst/>
          </a:prstGeom>
          <a:ln w="63500" cap="rnd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650456" y="4865303"/>
            <a:ext cx="908870" cy="242737"/>
          </a:xfrm>
          <a:prstGeom prst="line">
            <a:avLst/>
          </a:prstGeom>
          <a:ln w="63500" cap="rnd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918279" y="4979511"/>
            <a:ext cx="725896" cy="346040"/>
          </a:xfrm>
          <a:prstGeom prst="line">
            <a:avLst/>
          </a:prstGeom>
          <a:ln w="63500" cap="rnd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527584" y="4123325"/>
            <a:ext cx="1113336" cy="169514"/>
          </a:xfrm>
          <a:prstGeom prst="line">
            <a:avLst/>
          </a:prstGeom>
          <a:ln w="63500" cap="rnd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552077" y="4730876"/>
            <a:ext cx="928191" cy="78496"/>
          </a:xfrm>
          <a:prstGeom prst="line">
            <a:avLst/>
          </a:prstGeom>
          <a:ln w="63500" cap="rnd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606950" y="4367070"/>
            <a:ext cx="1082140" cy="56909"/>
          </a:xfrm>
          <a:prstGeom prst="line">
            <a:avLst/>
          </a:prstGeom>
          <a:ln w="63500" cap="rnd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lock Arc 28"/>
          <p:cNvSpPr/>
          <p:nvPr/>
        </p:nvSpPr>
        <p:spPr>
          <a:xfrm rot="10800000">
            <a:off x="3553682" y="2675960"/>
            <a:ext cx="5006766" cy="3813107"/>
          </a:xfrm>
          <a:prstGeom prst="blockArc">
            <a:avLst>
              <a:gd name="adj1" fmla="val 9948614"/>
              <a:gd name="adj2" fmla="val 803365"/>
              <a:gd name="adj3" fmla="val 13733"/>
            </a:avLst>
          </a:prstGeom>
          <a:pattFill prst="pct90">
            <a:fgClr>
              <a:srgbClr val="92D050"/>
            </a:fgClr>
            <a:bgClr>
              <a:schemeClr val="bg1"/>
            </a:bgClr>
          </a:patt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47801" y="926025"/>
            <a:ext cx="111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8 </a:t>
            </a:r>
            <a:r>
              <a:rPr lang="da-DK" b="1" dirty="0" err="1" smtClean="0"/>
              <a:t>goals</a:t>
            </a:r>
            <a:endParaRPr lang="en-GB" b="1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7931470" y="1301049"/>
            <a:ext cx="122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21 </a:t>
            </a:r>
            <a:r>
              <a:rPr lang="da-DK" b="1" dirty="0" err="1" smtClean="0"/>
              <a:t>targets</a:t>
            </a:r>
            <a:r>
              <a:rPr lang="da-DK" b="1" dirty="0" smtClean="0"/>
              <a:t> </a:t>
            </a:r>
            <a:endParaRPr lang="en-GB" b="1" dirty="0" smtClean="0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6926711" y="1171093"/>
            <a:ext cx="894570" cy="21093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712472" y="1685480"/>
            <a:ext cx="666415" cy="55193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/>
          <p:cNvGrpSpPr/>
          <p:nvPr/>
        </p:nvGrpSpPr>
        <p:grpSpPr>
          <a:xfrm>
            <a:off x="4285932" y="73602"/>
            <a:ext cx="3624974" cy="2790839"/>
            <a:chOff x="3949432" y="414622"/>
            <a:chExt cx="3624974" cy="2790839"/>
          </a:xfrm>
        </p:grpSpPr>
        <p:grpSp>
          <p:nvGrpSpPr>
            <p:cNvPr id="108" name="Group 107"/>
            <p:cNvGrpSpPr/>
            <p:nvPr/>
          </p:nvGrpSpPr>
          <p:grpSpPr>
            <a:xfrm>
              <a:off x="3949432" y="414622"/>
              <a:ext cx="3624974" cy="2790839"/>
              <a:chOff x="3897418" y="414622"/>
              <a:chExt cx="3624974" cy="2790839"/>
            </a:xfrm>
          </p:grpSpPr>
          <p:sp>
            <p:nvSpPr>
              <p:cNvPr id="8" name="Can 7"/>
              <p:cNvSpPr/>
              <p:nvPr/>
            </p:nvSpPr>
            <p:spPr>
              <a:xfrm>
                <a:off x="5441085" y="1414968"/>
                <a:ext cx="284215" cy="466828"/>
              </a:xfrm>
              <a:prstGeom prst="can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H="1">
                <a:off x="4631840" y="1810757"/>
                <a:ext cx="675682" cy="151597"/>
              </a:xfrm>
              <a:prstGeom prst="line">
                <a:avLst/>
              </a:prstGeom>
              <a:ln w="635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4727213" y="1929389"/>
                <a:ext cx="587065" cy="256520"/>
              </a:xfrm>
              <a:prstGeom prst="line">
                <a:avLst/>
              </a:prstGeom>
              <a:ln w="635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4929516" y="2077644"/>
                <a:ext cx="506896" cy="410909"/>
              </a:xfrm>
              <a:prstGeom prst="line">
                <a:avLst/>
              </a:prstGeom>
              <a:ln w="635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709906" y="2077644"/>
                <a:ext cx="194242" cy="526199"/>
              </a:xfrm>
              <a:prstGeom prst="line">
                <a:avLst/>
              </a:prstGeom>
              <a:ln w="635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868168" y="2098545"/>
                <a:ext cx="511767" cy="310843"/>
              </a:xfrm>
              <a:prstGeom prst="line">
                <a:avLst/>
              </a:prstGeom>
              <a:ln w="635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 flipV="1">
                <a:off x="5880111" y="1795190"/>
                <a:ext cx="732364" cy="123020"/>
              </a:xfrm>
              <a:prstGeom prst="line">
                <a:avLst/>
              </a:prstGeom>
              <a:ln w="635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5449727" y="2107474"/>
                <a:ext cx="100737" cy="496369"/>
              </a:xfrm>
              <a:prstGeom prst="line">
                <a:avLst/>
              </a:prstGeom>
              <a:ln w="635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 flipV="1">
                <a:off x="5904149" y="1944463"/>
                <a:ext cx="650908" cy="192241"/>
              </a:xfrm>
              <a:prstGeom prst="line">
                <a:avLst/>
              </a:prstGeom>
              <a:ln w="635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Block Arc 32"/>
              <p:cNvSpPr/>
              <p:nvPr/>
            </p:nvSpPr>
            <p:spPr>
              <a:xfrm rot="10800000">
                <a:off x="3897418" y="414622"/>
                <a:ext cx="3624974" cy="2790839"/>
              </a:xfrm>
              <a:prstGeom prst="blockArc">
                <a:avLst>
                  <a:gd name="adj1" fmla="val 10827544"/>
                  <a:gd name="adj2" fmla="val 25940"/>
                  <a:gd name="adj3" fmla="val 13078"/>
                </a:avLst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" name="Flowchart: Connector 38"/>
            <p:cNvSpPr/>
            <p:nvPr/>
          </p:nvSpPr>
          <p:spPr>
            <a:xfrm>
              <a:off x="4120359" y="1886555"/>
              <a:ext cx="109103" cy="109201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Flowchart: Connector 39"/>
            <p:cNvSpPr/>
            <p:nvPr/>
          </p:nvSpPr>
          <p:spPr>
            <a:xfrm>
              <a:off x="4261014" y="2111415"/>
              <a:ext cx="109103" cy="109201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lowchart: Connector 40"/>
            <p:cNvSpPr/>
            <p:nvPr/>
          </p:nvSpPr>
          <p:spPr>
            <a:xfrm>
              <a:off x="4380505" y="2522158"/>
              <a:ext cx="109103" cy="109201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4542865" y="2605446"/>
              <a:ext cx="109103" cy="109201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4727213" y="2780975"/>
              <a:ext cx="109103" cy="109201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Flowchart: Connector 43"/>
            <p:cNvSpPr/>
            <p:nvPr/>
          </p:nvSpPr>
          <p:spPr>
            <a:xfrm>
              <a:off x="5189142" y="2852754"/>
              <a:ext cx="109103" cy="109201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lowchart: Connector 44"/>
            <p:cNvSpPr/>
            <p:nvPr/>
          </p:nvSpPr>
          <p:spPr>
            <a:xfrm>
              <a:off x="4371591" y="2340743"/>
              <a:ext cx="109103" cy="109201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Flowchart: Connector 45"/>
            <p:cNvSpPr/>
            <p:nvPr/>
          </p:nvSpPr>
          <p:spPr>
            <a:xfrm>
              <a:off x="7048220" y="2262982"/>
              <a:ext cx="109103" cy="109201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Flowchart: Connector 46"/>
            <p:cNvSpPr/>
            <p:nvPr/>
          </p:nvSpPr>
          <p:spPr>
            <a:xfrm>
              <a:off x="4761182" y="2598440"/>
              <a:ext cx="109103" cy="109201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Flowchart: Connector 47"/>
            <p:cNvSpPr/>
            <p:nvPr/>
          </p:nvSpPr>
          <p:spPr>
            <a:xfrm>
              <a:off x="7297884" y="1879639"/>
              <a:ext cx="109103" cy="109201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lowchart: Connector 48"/>
            <p:cNvSpPr/>
            <p:nvPr/>
          </p:nvSpPr>
          <p:spPr>
            <a:xfrm>
              <a:off x="4985503" y="2903240"/>
              <a:ext cx="109103" cy="109201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lowchart: Connector 49"/>
            <p:cNvSpPr/>
            <p:nvPr/>
          </p:nvSpPr>
          <p:spPr>
            <a:xfrm>
              <a:off x="5381860" y="3047977"/>
              <a:ext cx="109103" cy="109201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Flowchart: Connector 50"/>
            <p:cNvSpPr/>
            <p:nvPr/>
          </p:nvSpPr>
          <p:spPr>
            <a:xfrm>
              <a:off x="5459518" y="2865603"/>
              <a:ext cx="109103" cy="109201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Flowchart: Connector 51"/>
            <p:cNvSpPr/>
            <p:nvPr/>
          </p:nvSpPr>
          <p:spPr>
            <a:xfrm>
              <a:off x="5771008" y="2940446"/>
              <a:ext cx="109103" cy="109201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Flowchart: Connector 52"/>
            <p:cNvSpPr/>
            <p:nvPr/>
          </p:nvSpPr>
          <p:spPr>
            <a:xfrm>
              <a:off x="6177497" y="3025037"/>
              <a:ext cx="109103" cy="109201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Flowchart: Connector 53"/>
            <p:cNvSpPr/>
            <p:nvPr/>
          </p:nvSpPr>
          <p:spPr>
            <a:xfrm>
              <a:off x="6057065" y="2856121"/>
              <a:ext cx="109103" cy="109201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Flowchart: Connector 54"/>
            <p:cNvSpPr/>
            <p:nvPr/>
          </p:nvSpPr>
          <p:spPr>
            <a:xfrm>
              <a:off x="6363629" y="2792816"/>
              <a:ext cx="109103" cy="109201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Flowchart: Connector 55"/>
            <p:cNvSpPr/>
            <p:nvPr/>
          </p:nvSpPr>
          <p:spPr>
            <a:xfrm>
              <a:off x="6670193" y="2834403"/>
              <a:ext cx="109103" cy="109201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lowchart: Connector 56"/>
            <p:cNvSpPr/>
            <p:nvPr/>
          </p:nvSpPr>
          <p:spPr>
            <a:xfrm>
              <a:off x="6779296" y="2576759"/>
              <a:ext cx="109103" cy="109201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lowchart: Connector 57"/>
            <p:cNvSpPr/>
            <p:nvPr/>
          </p:nvSpPr>
          <p:spPr>
            <a:xfrm>
              <a:off x="7048221" y="2469902"/>
              <a:ext cx="109103" cy="109201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lowchart: Connector 58"/>
            <p:cNvSpPr/>
            <p:nvPr/>
          </p:nvSpPr>
          <p:spPr>
            <a:xfrm>
              <a:off x="7264825" y="2122879"/>
              <a:ext cx="109103" cy="109201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61" name="Straight Connector 60"/>
          <p:cNvCxnSpPr/>
          <p:nvPr/>
        </p:nvCxnSpPr>
        <p:spPr>
          <a:xfrm flipV="1">
            <a:off x="5923178" y="5139421"/>
            <a:ext cx="62987" cy="582694"/>
          </a:xfrm>
          <a:prstGeom prst="line">
            <a:avLst/>
          </a:prstGeom>
          <a:ln w="63500" cap="rnd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5191343" y="5032488"/>
            <a:ext cx="579666" cy="431115"/>
          </a:xfrm>
          <a:prstGeom prst="line">
            <a:avLst/>
          </a:prstGeom>
          <a:ln w="63500" cap="rnd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6593770" y="4773901"/>
            <a:ext cx="996350" cy="232382"/>
          </a:xfrm>
          <a:prstGeom prst="line">
            <a:avLst/>
          </a:prstGeom>
          <a:ln w="63500" cap="rnd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6647750" y="4617700"/>
            <a:ext cx="1041340" cy="72263"/>
          </a:xfrm>
          <a:prstGeom prst="line">
            <a:avLst/>
          </a:prstGeom>
          <a:ln w="63500" cap="rnd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6509495" y="4888571"/>
            <a:ext cx="864433" cy="285722"/>
          </a:xfrm>
          <a:prstGeom prst="line">
            <a:avLst/>
          </a:prstGeom>
          <a:ln w="63500" cap="rnd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6285046" y="5081152"/>
            <a:ext cx="477121" cy="426100"/>
          </a:xfrm>
          <a:prstGeom prst="line">
            <a:avLst/>
          </a:prstGeom>
          <a:ln w="63500" cap="rnd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6418709" y="5027601"/>
            <a:ext cx="769814" cy="389791"/>
          </a:xfrm>
          <a:prstGeom prst="line">
            <a:avLst/>
          </a:prstGeom>
          <a:ln w="63500" cap="rnd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6186634" y="5157192"/>
            <a:ext cx="83215" cy="564923"/>
          </a:xfrm>
          <a:prstGeom prst="line">
            <a:avLst/>
          </a:prstGeom>
          <a:ln w="63500" cap="rnd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5583192" y="5123133"/>
            <a:ext cx="270255" cy="536287"/>
          </a:xfrm>
          <a:prstGeom prst="line">
            <a:avLst/>
          </a:prstGeom>
          <a:ln w="63500" cap="rnd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953351" y="3172766"/>
            <a:ext cx="111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17 </a:t>
            </a:r>
            <a:r>
              <a:rPr lang="da-DK" b="1" dirty="0" err="1" smtClean="0"/>
              <a:t>goals</a:t>
            </a:r>
            <a:endParaRPr lang="en-GB" b="1" dirty="0" smtClean="0"/>
          </a:p>
        </p:txBody>
      </p:sp>
      <p:sp>
        <p:nvSpPr>
          <p:cNvPr id="98" name="TextBox 97"/>
          <p:cNvSpPr txBox="1"/>
          <p:nvPr/>
        </p:nvSpPr>
        <p:spPr>
          <a:xfrm>
            <a:off x="7953351" y="3568650"/>
            <a:ext cx="1344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169 </a:t>
            </a:r>
            <a:r>
              <a:rPr lang="da-DK" b="1" dirty="0" err="1" smtClean="0"/>
              <a:t>targets</a:t>
            </a:r>
            <a:r>
              <a:rPr lang="da-DK" b="1" dirty="0" smtClean="0"/>
              <a:t> </a:t>
            </a:r>
            <a:endParaRPr lang="en-GB" b="1" dirty="0" smtClean="0"/>
          </a:p>
        </p:txBody>
      </p:sp>
      <p:cxnSp>
        <p:nvCxnSpPr>
          <p:cNvPr id="100" name="Straight Connector 99"/>
          <p:cNvCxnSpPr/>
          <p:nvPr/>
        </p:nvCxnSpPr>
        <p:spPr>
          <a:xfrm flipH="1">
            <a:off x="7326956" y="3519555"/>
            <a:ext cx="657840" cy="563497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8649929" y="3923245"/>
            <a:ext cx="206771" cy="61297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454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bæredygtighed + udvikling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cap="none" dirty="0" smtClean="0"/>
          </a:p>
          <a:p>
            <a:r>
              <a:rPr lang="en-GB" cap="none" dirty="0" smtClean="0"/>
              <a:t>1987 </a:t>
            </a:r>
            <a:r>
              <a:rPr lang="en-GB" cap="none" dirty="0" err="1" smtClean="0"/>
              <a:t>Brundtland</a:t>
            </a:r>
            <a:r>
              <a:rPr lang="en-GB" cap="none" dirty="0" smtClean="0"/>
              <a:t> </a:t>
            </a:r>
            <a:r>
              <a:rPr lang="en-GB" cap="none" dirty="0" err="1" smtClean="0"/>
              <a:t>Rapporten</a:t>
            </a:r>
            <a:r>
              <a:rPr lang="en-GB" cap="none" dirty="0" smtClean="0"/>
              <a:t>: </a:t>
            </a:r>
            <a:r>
              <a:rPr lang="en-GB" i="1" dirty="0" smtClean="0"/>
              <a:t>"</a:t>
            </a:r>
            <a:r>
              <a:rPr lang="da-DK" b="1" i="1" dirty="0" smtClean="0"/>
              <a:t>Bæredygtig </a:t>
            </a:r>
            <a:r>
              <a:rPr lang="da-DK" b="1" i="1" dirty="0"/>
              <a:t>udvikling </a:t>
            </a:r>
            <a:r>
              <a:rPr lang="da-DK" b="1" i="1" dirty="0" smtClean="0"/>
              <a:t>opfylder </a:t>
            </a:r>
            <a:r>
              <a:rPr lang="da-DK" b="1" i="1" dirty="0"/>
              <a:t>de nuværende behov, uden at bringe fremtidige generationers muligheder for at opfylde deres behov i fare.”</a:t>
            </a:r>
            <a:endParaRPr lang="en-GB" i="1" cap="none" dirty="0" smtClean="0"/>
          </a:p>
          <a:p>
            <a:endParaRPr lang="en-GB" cap="none" dirty="0" smtClean="0"/>
          </a:p>
          <a:p>
            <a:r>
              <a:rPr lang="en-GB" cap="none" dirty="0" smtClean="0"/>
              <a:t>1992: Rio </a:t>
            </a:r>
            <a:r>
              <a:rPr lang="en-GB" cap="none" dirty="0" err="1" smtClean="0"/>
              <a:t>Erklæringen</a:t>
            </a:r>
            <a:r>
              <a:rPr lang="en-GB" cap="none" dirty="0" smtClean="0"/>
              <a:t> + 3 </a:t>
            </a:r>
            <a:r>
              <a:rPr lang="en-GB" cap="none" dirty="0" err="1" smtClean="0"/>
              <a:t>konventioner</a:t>
            </a:r>
            <a:r>
              <a:rPr lang="en-GB" cap="none" dirty="0" smtClean="0"/>
              <a:t> (CBD, UNFCCC, UNCCD) + de 9 “major groups”</a:t>
            </a:r>
          </a:p>
          <a:p>
            <a:endParaRPr lang="en-GB" cap="none" dirty="0" smtClean="0"/>
          </a:p>
          <a:p>
            <a:r>
              <a:rPr lang="en-GB" cap="none" dirty="0" smtClean="0"/>
              <a:t>2000-15: </a:t>
            </a:r>
            <a:r>
              <a:rPr lang="en-GB" cap="none" dirty="0" err="1" smtClean="0"/>
              <a:t>Millenium</a:t>
            </a:r>
            <a:r>
              <a:rPr lang="en-GB" cap="none" dirty="0" smtClean="0"/>
              <a:t> Development Goals</a:t>
            </a:r>
          </a:p>
          <a:p>
            <a:endParaRPr lang="en-GB" cap="none" dirty="0" smtClean="0"/>
          </a:p>
          <a:p>
            <a:r>
              <a:rPr lang="en-GB" dirty="0" smtClean="0"/>
              <a:t>2015: </a:t>
            </a:r>
            <a:r>
              <a:rPr lang="en-GB" cap="none" dirty="0" err="1" smtClean="0"/>
              <a:t>Genforening</a:t>
            </a:r>
            <a:r>
              <a:rPr lang="en-GB" cap="none" dirty="0" smtClean="0"/>
              <a:t> </a:t>
            </a:r>
            <a:r>
              <a:rPr lang="en-GB" cap="none" dirty="0" err="1" smtClean="0"/>
              <a:t>af</a:t>
            </a:r>
            <a:r>
              <a:rPr lang="en-GB" cap="none" dirty="0" smtClean="0"/>
              <a:t> </a:t>
            </a:r>
            <a:r>
              <a:rPr lang="en-GB" cap="none" dirty="0" err="1" smtClean="0"/>
              <a:t>bæredygtighed</a:t>
            </a:r>
            <a:r>
              <a:rPr lang="en-GB" cap="none" dirty="0" smtClean="0"/>
              <a:t> </a:t>
            </a:r>
            <a:r>
              <a:rPr lang="en-GB" cap="none" dirty="0" err="1" smtClean="0"/>
              <a:t>og</a:t>
            </a:r>
            <a:r>
              <a:rPr lang="en-GB" cap="none" dirty="0" smtClean="0"/>
              <a:t> </a:t>
            </a:r>
            <a:r>
              <a:rPr lang="en-GB" cap="none" dirty="0" err="1" smtClean="0"/>
              <a:t>udvikling</a:t>
            </a:r>
            <a:r>
              <a:rPr lang="en-GB" cap="none" dirty="0" smtClean="0"/>
              <a:t> </a:t>
            </a:r>
            <a:r>
              <a:rPr lang="en-GB" sz="2800" cap="none" dirty="0" err="1" smtClean="0"/>
              <a:t>i</a:t>
            </a:r>
            <a:r>
              <a:rPr lang="en-GB" sz="2800" cap="none" dirty="0" smtClean="0"/>
              <a:t> </a:t>
            </a:r>
            <a:r>
              <a:rPr lang="en-GB" cap="none" dirty="0" err="1" smtClean="0"/>
              <a:t>Verdensmålene</a:t>
            </a:r>
            <a:endParaRPr lang="en-GB" cap="none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51520" y="1800225"/>
            <a:ext cx="3433291" cy="5057775"/>
          </a:xfrm>
          <a:prstGeom prst="rect">
            <a:avLst/>
          </a:prstGeom>
        </p:spPr>
        <p:txBody>
          <a:bodyPr/>
          <a:lstStyle/>
          <a:p>
            <a:r>
              <a:rPr lang="da-DK" sz="3600" dirty="0" smtClean="0"/>
              <a:t>Historien bag bæredygtig udvikling</a:t>
            </a:r>
            <a:endParaRPr lang="en-GB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01008"/>
            <a:ext cx="172402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04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De 9 ”Major Groups”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err="1"/>
              <a:t>Kvinder</a:t>
            </a: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 err="1"/>
              <a:t>Børn</a:t>
            </a:r>
            <a:r>
              <a:rPr lang="en-US" sz="2800" dirty="0"/>
              <a:t> </a:t>
            </a:r>
            <a:r>
              <a:rPr lang="en-US" sz="2800" dirty="0" err="1"/>
              <a:t>og</a:t>
            </a:r>
            <a:r>
              <a:rPr lang="en-US" sz="2800" dirty="0"/>
              <a:t> </a:t>
            </a:r>
            <a:r>
              <a:rPr lang="en-US" sz="2800" dirty="0" err="1"/>
              <a:t>unge</a:t>
            </a:r>
            <a:r>
              <a:rPr lang="en-US" sz="28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/>
              <a:t>Oprindelige</a:t>
            </a:r>
            <a:r>
              <a:rPr lang="en-US" sz="2800" dirty="0"/>
              <a:t> folk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NGOs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/>
              <a:t>Lokale</a:t>
            </a:r>
            <a:r>
              <a:rPr lang="en-US" sz="2800" dirty="0"/>
              <a:t> </a:t>
            </a:r>
            <a:r>
              <a:rPr lang="en-US" sz="2800" dirty="0" err="1"/>
              <a:t>myndigheder</a:t>
            </a:r>
            <a:r>
              <a:rPr lang="en-US" sz="28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/>
              <a:t>Arbejdere</a:t>
            </a:r>
            <a:r>
              <a:rPr lang="en-US" sz="2800" dirty="0"/>
              <a:t> </a:t>
            </a:r>
            <a:r>
              <a:rPr lang="en-US" sz="2800" dirty="0" err="1"/>
              <a:t>og</a:t>
            </a:r>
            <a:r>
              <a:rPr lang="en-US" sz="2800" dirty="0"/>
              <a:t> </a:t>
            </a:r>
            <a:r>
              <a:rPr lang="en-US" sz="2800" dirty="0" err="1"/>
              <a:t>fagforeninger</a:t>
            </a:r>
            <a:r>
              <a:rPr lang="en-US" sz="28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/>
              <a:t>Erhvervsliv</a:t>
            </a:r>
            <a:r>
              <a:rPr lang="en-US" sz="2800" dirty="0"/>
              <a:t> </a:t>
            </a:r>
            <a:r>
              <a:rPr lang="en-US" sz="2800" dirty="0" err="1"/>
              <a:t>og</a:t>
            </a:r>
            <a:r>
              <a:rPr lang="en-US" sz="2800" dirty="0"/>
              <a:t> </a:t>
            </a:r>
            <a:r>
              <a:rPr lang="en-US" sz="2800" dirty="0" err="1"/>
              <a:t>industri</a:t>
            </a:r>
            <a:r>
              <a:rPr lang="en-US" sz="28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De </a:t>
            </a:r>
            <a:r>
              <a:rPr lang="en-US" sz="2800" dirty="0" err="1"/>
              <a:t>videnskabelige</a:t>
            </a:r>
            <a:r>
              <a:rPr lang="en-US" sz="2800" dirty="0"/>
              <a:t> </a:t>
            </a:r>
            <a:r>
              <a:rPr lang="en-US" sz="2800" dirty="0" err="1"/>
              <a:t>og</a:t>
            </a:r>
            <a:r>
              <a:rPr lang="en-US" sz="2800" dirty="0"/>
              <a:t> </a:t>
            </a:r>
            <a:r>
              <a:rPr lang="en-US" sz="2800" dirty="0" err="1"/>
              <a:t>teknologiske</a:t>
            </a:r>
            <a:r>
              <a:rPr lang="en-US" sz="2800" dirty="0"/>
              <a:t> </a:t>
            </a:r>
            <a:r>
              <a:rPr lang="en-US" sz="2800" dirty="0" err="1"/>
              <a:t>samfund</a:t>
            </a:r>
            <a:r>
              <a:rPr lang="en-US" sz="28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/>
              <a:t>Bønder</a:t>
            </a:r>
            <a:endParaRPr lang="en-US" sz="3600" dirty="0"/>
          </a:p>
          <a:p>
            <a:endParaRPr lang="en-GB" dirty="0"/>
          </a:p>
        </p:txBody>
      </p:sp>
      <p:pic>
        <p:nvPicPr>
          <p:cNvPr id="8" name="Content Placeholder 7" descr="youth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r="12119"/>
          <a:stretch>
            <a:fillRect/>
          </a:stretch>
        </p:blipFill>
        <p:spPr>
          <a:xfrm>
            <a:off x="179512" y="3140968"/>
            <a:ext cx="2957617" cy="435643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19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>
                <a:solidFill>
                  <a:schemeClr val="tx1"/>
                </a:solidFill>
              </a:rPr>
              <a:t>En dagsorden for forandring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cap="none" dirty="0" err="1" smtClean="0"/>
              <a:t>Universel</a:t>
            </a:r>
            <a:r>
              <a:rPr lang="en-GB" sz="2800" cap="none" dirty="0" smtClean="0"/>
              <a:t>, </a:t>
            </a:r>
            <a:r>
              <a:rPr lang="en-GB" sz="2800" cap="none" dirty="0" err="1" smtClean="0"/>
              <a:t>omfattende</a:t>
            </a:r>
            <a:r>
              <a:rPr lang="en-GB" sz="2800" dirty="0" smtClean="0"/>
              <a:t> – </a:t>
            </a:r>
            <a:r>
              <a:rPr lang="en-GB" sz="2800" dirty="0" err="1" smtClean="0"/>
              <a:t>alle</a:t>
            </a:r>
            <a:r>
              <a:rPr lang="en-GB" sz="2800" dirty="0" smtClean="0"/>
              <a:t> </a:t>
            </a:r>
            <a:r>
              <a:rPr lang="en-GB" sz="2800" dirty="0" err="1" smtClean="0"/>
              <a:t>skal</a:t>
            </a:r>
            <a:r>
              <a:rPr lang="en-GB" sz="2800" dirty="0" smtClean="0"/>
              <a:t> med</a:t>
            </a:r>
            <a:r>
              <a:rPr lang="en-GB" sz="2800" cap="none" dirty="0" smtClean="0"/>
              <a:t> </a:t>
            </a: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 smtClean="0"/>
              <a:t>Forankret </a:t>
            </a:r>
            <a:r>
              <a:rPr lang="da-DK" sz="2800" dirty="0"/>
              <a:t>i </a:t>
            </a:r>
            <a:r>
              <a:rPr lang="da-DK" sz="2800" dirty="0" smtClean="0"/>
              <a:t>menneskerettighederne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 smtClean="0"/>
              <a:t>Fokus </a:t>
            </a:r>
            <a:r>
              <a:rPr lang="da-DK" sz="2800" dirty="0"/>
              <a:t>på inklusion og </a:t>
            </a:r>
            <a:r>
              <a:rPr lang="da-DK" sz="2800" dirty="0" smtClean="0"/>
              <a:t>ligebehandling</a:t>
            </a:r>
            <a:endParaRPr lang="en-GB" sz="2800" cap="non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17 </a:t>
            </a:r>
            <a:r>
              <a:rPr lang="en-GB" sz="2800" dirty="0" err="1" smtClean="0"/>
              <a:t>Verdensmål</a:t>
            </a:r>
            <a:r>
              <a:rPr lang="en-GB" sz="2800" dirty="0" smtClean="0"/>
              <a:t> </a:t>
            </a:r>
            <a:r>
              <a:rPr lang="en-GB" sz="2800" dirty="0" err="1" smtClean="0"/>
              <a:t>og</a:t>
            </a:r>
            <a:r>
              <a:rPr lang="en-GB" sz="2800" dirty="0" smtClean="0"/>
              <a:t> 169 </a:t>
            </a:r>
            <a:r>
              <a:rPr lang="en-GB" sz="2800" dirty="0" err="1" smtClean="0"/>
              <a:t>delmål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cap="none" dirty="0" smtClean="0"/>
              <a:t>Midler: </a:t>
            </a:r>
            <a:r>
              <a:rPr lang="en-GB" sz="2800" cap="none" dirty="0" err="1" smtClean="0"/>
              <a:t>kapacitets-opbygning</a:t>
            </a:r>
            <a:r>
              <a:rPr lang="en-GB" sz="2800" cap="none" dirty="0" smtClean="0"/>
              <a:t> </a:t>
            </a:r>
            <a:r>
              <a:rPr lang="en-GB" sz="2800" cap="none" dirty="0" err="1" smtClean="0"/>
              <a:t>teknologi</a:t>
            </a:r>
            <a:r>
              <a:rPr lang="en-GB" sz="2800" cap="none" dirty="0" smtClean="0"/>
              <a:t>, </a:t>
            </a:r>
            <a:r>
              <a:rPr lang="en-GB" sz="2800" cap="none" dirty="0" err="1" smtClean="0"/>
              <a:t>handel</a:t>
            </a:r>
            <a:r>
              <a:rPr lang="en-GB" sz="2800" cap="none" dirty="0" smtClean="0"/>
              <a:t>, </a:t>
            </a:r>
            <a:r>
              <a:rPr lang="en-GB" sz="2800" cap="none" dirty="0" err="1" smtClean="0"/>
              <a:t>finansiering</a:t>
            </a:r>
            <a:r>
              <a:rPr lang="en-GB" sz="2800" cap="none" dirty="0" smtClean="0"/>
              <a:t> (</a:t>
            </a:r>
            <a:r>
              <a:rPr lang="en-GB" sz="2800" cap="none" dirty="0" err="1" smtClean="0"/>
              <a:t>skat</a:t>
            </a:r>
            <a:r>
              <a:rPr lang="en-GB" sz="2800" cap="none" dirty="0" smtClean="0"/>
              <a:t>, </a:t>
            </a:r>
            <a:r>
              <a:rPr lang="en-GB" sz="2800" cap="none" dirty="0" err="1" smtClean="0"/>
              <a:t>udviklingsstøtte</a:t>
            </a:r>
            <a:r>
              <a:rPr lang="en-GB" sz="2800" cap="none" dirty="0" smtClean="0"/>
              <a:t>, </a:t>
            </a:r>
            <a:r>
              <a:rPr lang="en-GB" sz="2800" cap="none" dirty="0" err="1" smtClean="0"/>
              <a:t>investeringer</a:t>
            </a:r>
            <a:r>
              <a:rPr lang="en-GB" sz="2800" cap="none" dirty="0" smtClean="0"/>
              <a:t>)</a:t>
            </a:r>
          </a:p>
          <a:p>
            <a:endParaRPr lang="en-GB" cap="non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23528" y="1800225"/>
            <a:ext cx="3361283" cy="5057775"/>
          </a:xfrm>
          <a:prstGeom prst="rect">
            <a:avLst/>
          </a:prstGeom>
        </p:spPr>
        <p:txBody>
          <a:bodyPr/>
          <a:lstStyle/>
          <a:p>
            <a:r>
              <a:rPr lang="en-GB" sz="3200" dirty="0" smtClean="0"/>
              <a:t>2030 </a:t>
            </a:r>
            <a:r>
              <a:rPr lang="en-GB" sz="3200" dirty="0" err="1" smtClean="0"/>
              <a:t>Dagsordenen</a:t>
            </a:r>
            <a:r>
              <a:rPr lang="en-GB" sz="3200" dirty="0" smtClean="0"/>
              <a:t> for </a:t>
            </a:r>
            <a:r>
              <a:rPr lang="en-GB" sz="3200" dirty="0" err="1" smtClean="0"/>
              <a:t>Bæredygtig</a:t>
            </a:r>
            <a:r>
              <a:rPr lang="en-GB" sz="3200" dirty="0" smtClean="0"/>
              <a:t> </a:t>
            </a:r>
            <a:r>
              <a:rPr lang="en-GB" sz="3200" dirty="0" err="1" smtClean="0"/>
              <a:t>Udvikling</a:t>
            </a:r>
            <a:endParaRPr lang="en-GB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64" y="3424508"/>
            <a:ext cx="3274888" cy="327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42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accent6"/>
                </a:solidFill>
              </a:rPr>
              <a:t>De 17 verdensmål</a:t>
            </a:r>
            <a:endParaRPr lang="en-GB" dirty="0">
              <a:solidFill>
                <a:schemeClr val="accent6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9" y="2060848"/>
            <a:ext cx="8299450" cy="4536504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95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Menneskerettigheder</a:t>
            </a:r>
            <a:r>
              <a:rPr lang="en-GB" b="1" dirty="0" smtClean="0"/>
              <a:t> </a:t>
            </a:r>
            <a:r>
              <a:rPr lang="en-GB" b="1" dirty="0" err="1" smtClean="0"/>
              <a:t>som</a:t>
            </a:r>
            <a:r>
              <a:rPr lang="en-GB" b="1" dirty="0" smtClean="0"/>
              <a:t> </a:t>
            </a:r>
            <a:r>
              <a:rPr lang="en-GB" b="1" dirty="0" err="1" smtClean="0"/>
              <a:t>tværgående</a:t>
            </a:r>
            <a:r>
              <a:rPr lang="en-GB" b="1" dirty="0" smtClean="0"/>
              <a:t> </a:t>
            </a:r>
            <a:r>
              <a:rPr lang="en-GB" b="1" dirty="0" err="1" smtClean="0"/>
              <a:t>tema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dirty="0" smtClean="0"/>
          </a:p>
          <a:p>
            <a:pPr lvl="0"/>
            <a:endParaRPr lang="en-GB" sz="2800" b="1" dirty="0" smtClean="0"/>
          </a:p>
          <a:p>
            <a:pPr lvl="0"/>
            <a:r>
              <a:rPr lang="en-GB" sz="2800" b="1" dirty="0" smtClean="0"/>
              <a:t>“The </a:t>
            </a:r>
            <a:r>
              <a:rPr lang="en-GB" sz="2800" b="1" dirty="0" err="1" smtClean="0"/>
              <a:t>SDGs</a:t>
            </a:r>
            <a:r>
              <a:rPr lang="en-GB" sz="2800" b="1" dirty="0" smtClean="0"/>
              <a:t> seek to realize the Human Rights of all”</a:t>
            </a:r>
          </a:p>
          <a:p>
            <a:r>
              <a:rPr lang="en-GB" dirty="0" smtClean="0"/>
              <a:t>				</a:t>
            </a:r>
          </a:p>
          <a:p>
            <a:r>
              <a:rPr lang="en-GB" dirty="0" smtClean="0"/>
              <a:t>			UN GA Resolution on the 2030 Agenda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sz="3200" i="1" dirty="0" smtClean="0"/>
              <a:t>			Leave no-one behind!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48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Principper for Implementering &amp; Afrapportering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en-GB" dirty="0" smtClean="0"/>
          </a:p>
          <a:p>
            <a:pPr lvl="0"/>
            <a:r>
              <a:rPr lang="da-DK" b="1" dirty="0"/>
              <a:t>Respekt for menneskerettighederne</a:t>
            </a:r>
            <a:r>
              <a:rPr lang="da-DK" dirty="0"/>
              <a:t>, og særligt fokus på at nå </a:t>
            </a:r>
            <a:r>
              <a:rPr lang="da-DK" b="1" dirty="0"/>
              <a:t>udsatte grupper</a:t>
            </a:r>
            <a:r>
              <a:rPr lang="da-DK" dirty="0"/>
              <a:t> i alle </a:t>
            </a:r>
            <a:r>
              <a:rPr lang="da-DK" dirty="0" smtClean="0"/>
              <a:t>tiltag</a:t>
            </a:r>
          </a:p>
          <a:p>
            <a:pPr lvl="0"/>
            <a:endParaRPr lang="da-DK" dirty="0" smtClean="0"/>
          </a:p>
          <a:p>
            <a:r>
              <a:rPr lang="da-DK" b="1" dirty="0"/>
              <a:t>Gennemsigtighed og ansvarlighed</a:t>
            </a:r>
            <a:r>
              <a:rPr lang="da-DK" dirty="0"/>
              <a:t> overfor borgerne – </a:t>
            </a:r>
            <a:r>
              <a:rPr lang="da-DK" i="1" dirty="0"/>
              <a:t>’</a:t>
            </a:r>
            <a:r>
              <a:rPr lang="da-DK" i="1" dirty="0" err="1"/>
              <a:t>accountability</a:t>
            </a:r>
            <a:r>
              <a:rPr lang="da-DK" i="1" dirty="0"/>
              <a:t>’: </a:t>
            </a:r>
            <a:r>
              <a:rPr lang="da-DK" dirty="0"/>
              <a:t>Man skal kunne se hvilke tiltag der er gennemført for at realisere målene, og hvad der er kommet ud af det</a:t>
            </a:r>
          </a:p>
          <a:p>
            <a:pPr lvl="0"/>
            <a:r>
              <a:rPr lang="da-DK" dirty="0" smtClean="0"/>
              <a:t> </a:t>
            </a:r>
            <a:endParaRPr lang="en-GB" dirty="0" smtClean="0"/>
          </a:p>
          <a:p>
            <a:pPr lvl="0"/>
            <a:r>
              <a:rPr lang="da-DK" b="1" dirty="0"/>
              <a:t>Folkelige deltagelse i opfølgningsprocesserne</a:t>
            </a:r>
            <a:r>
              <a:rPr lang="da-DK" dirty="0"/>
              <a:t> – igen med vægt på at inkludere sårbare grupper, som selv skal have mulighed for at fremsætte deres synspunkter omkring i hvor høj grad udviklingsindsatsen er </a:t>
            </a:r>
            <a:r>
              <a:rPr lang="da-DK" dirty="0" smtClean="0"/>
              <a:t>lykkedes</a:t>
            </a:r>
          </a:p>
          <a:p>
            <a:pPr lvl="0"/>
            <a:endParaRPr lang="en-GB" dirty="0"/>
          </a:p>
          <a:p>
            <a:pPr lvl="0"/>
            <a:r>
              <a:rPr lang="da-DK" b="1" dirty="0"/>
              <a:t>Udvikling af et </a:t>
            </a:r>
            <a:r>
              <a:rPr lang="da-DK" b="1" dirty="0" err="1"/>
              <a:t>fint-masket</a:t>
            </a:r>
            <a:r>
              <a:rPr lang="da-DK" b="1" dirty="0"/>
              <a:t> sæt af monitorerings-data</a:t>
            </a:r>
            <a:r>
              <a:rPr lang="da-DK" dirty="0"/>
              <a:t>, som er troværdigt, og tager højde for køn, indkomst, alder, race, etnicitet, migrations-status, handicaps mv., med henblik på at fange forskelle mellem forskellige befolkningsgrupper og dermed måle i hvor høj grad alle er blevet nået af udviklingsindsatserne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48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35896" y="116632"/>
            <a:ext cx="5059363" cy="792919"/>
          </a:xfrm>
        </p:spPr>
        <p:txBody>
          <a:bodyPr>
            <a:normAutofit/>
          </a:bodyPr>
          <a:lstStyle/>
          <a:p>
            <a:r>
              <a:rPr lang="da-DK" sz="2000" b="1" dirty="0" smtClean="0"/>
              <a:t>Menneskerettighederne i </a:t>
            </a:r>
            <a:r>
              <a:rPr lang="da-DK" sz="2000" b="1" dirty="0" err="1" smtClean="0"/>
              <a:t>måelene</a:t>
            </a:r>
            <a:r>
              <a:rPr lang="da-DK" sz="2000" b="1" dirty="0" smtClean="0"/>
              <a:t/>
            </a:r>
            <a:br>
              <a:rPr lang="da-DK" sz="2000" b="1" dirty="0" smtClean="0"/>
            </a:br>
            <a:endParaRPr lang="da-DK" sz="2000" b="1" cap="none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Content Placeholder 6" descr="Skærmbillede 2016-10-18 kl. 12.42.35.png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t="85926" r="14191" b="1665"/>
          <a:stretch/>
        </p:blipFill>
        <p:spPr>
          <a:xfrm>
            <a:off x="4067944" y="1052736"/>
            <a:ext cx="3190771" cy="466158"/>
          </a:xfrm>
          <a:prstGeom prst="rect">
            <a:avLst/>
          </a:prstGeom>
          <a:noFill/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971600" y="1844824"/>
            <a:ext cx="7629922" cy="48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65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K 05">
  <a:themeElements>
    <a:clrScheme name="IMR">
      <a:dk1>
        <a:sysClr val="windowText" lastClr="000000"/>
      </a:dk1>
      <a:lt1>
        <a:sysClr val="window" lastClr="FFFFFF"/>
      </a:lt1>
      <a:dk2>
        <a:srgbClr val="D2232A"/>
      </a:dk2>
      <a:lt2>
        <a:srgbClr val="5DB5E5"/>
      </a:lt2>
      <a:accent1>
        <a:srgbClr val="00718A"/>
      </a:accent1>
      <a:accent2>
        <a:srgbClr val="B2CBD6"/>
      </a:accent2>
      <a:accent3>
        <a:srgbClr val="ED1C24"/>
      </a:accent3>
      <a:accent4>
        <a:srgbClr val="D2232A"/>
      </a:accent4>
      <a:accent5>
        <a:srgbClr val="5DB5E5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DIHR_DK 05" id="{81B99187-D029-438B-8BAC-EF2E6435E684}" vid="{37CB4B20-1EC9-4C48-B1D0-13AFEA1C15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DIHR_DK 05</Template>
  <TotalTime>2035</TotalTime>
  <Words>815</Words>
  <Application>Microsoft Macintosh PowerPoint</Application>
  <PresentationFormat>Skærmshow (4:3)</PresentationFormat>
  <Paragraphs>138</Paragraphs>
  <Slides>17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</vt:i4>
      </vt:variant>
      <vt:variant>
        <vt:lpstr>Tema</vt:lpstr>
      </vt:variant>
      <vt:variant>
        <vt:i4>1</vt:i4>
      </vt:variant>
      <vt:variant>
        <vt:lpstr>Diastitler</vt:lpstr>
      </vt:variant>
      <vt:variant>
        <vt:i4>17</vt:i4>
      </vt:variant>
    </vt:vector>
  </HeadingPairs>
  <TitlesOfParts>
    <vt:vector size="19" baseType="lpstr">
      <vt:lpstr>Calibri</vt:lpstr>
      <vt:lpstr>DK 05</vt:lpstr>
      <vt:lpstr>PowerPoint-præsentation</vt:lpstr>
      <vt:lpstr>PowerPoint-præsentation</vt:lpstr>
      <vt:lpstr>bæredygtighed + udvikling</vt:lpstr>
      <vt:lpstr>De 9 ”Major Groups”</vt:lpstr>
      <vt:lpstr>En dagsorden for forandring</vt:lpstr>
      <vt:lpstr>De 17 verdensmål</vt:lpstr>
      <vt:lpstr>Menneskerettigheder som tværgående tema</vt:lpstr>
      <vt:lpstr>Principper for Implementering &amp; Afrapportering</vt:lpstr>
      <vt:lpstr>Menneskerettighederne i måelene </vt:lpstr>
      <vt:lpstr>Målene &amp; menneskerettighederne</vt:lpstr>
      <vt:lpstr>Potentialet i at samtænke målene &amp; menneskerettighederne</vt:lpstr>
      <vt:lpstr>Opsummering – Menneskerettigheder i 2030 Agendaen  </vt:lpstr>
      <vt:lpstr>Den danske handlingsplan</vt:lpstr>
      <vt:lpstr>Hvad siger menneskerettigheds-monitoreringen?</vt:lpstr>
      <vt:lpstr>Eksempler på </vt:lpstr>
      <vt:lpstr>UPR-anbefalinger til Danmark  vedr. uddannelse</vt:lpstr>
      <vt:lpstr>Vi kan gøre det bedre</vt:lpstr>
    </vt:vector>
  </TitlesOfParts>
  <Company>Human Rights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Verdensmålene i børnehøjde</dc:title>
  <dc:creator>Birgitte Feiring</dc:creator>
  <cp:lastModifiedBy>Rikke Schultz</cp:lastModifiedBy>
  <cp:revision>97</cp:revision>
  <cp:lastPrinted>2016-08-17T13:55:29Z</cp:lastPrinted>
  <dcterms:created xsi:type="dcterms:W3CDTF">2018-01-25T10:19:59Z</dcterms:created>
  <dcterms:modified xsi:type="dcterms:W3CDTF">2018-02-16T11:40:20Z</dcterms:modified>
  <cp:category>The Danish Institute for Human Rights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urrentLanguage">
    <vt:lpwstr>Danish</vt:lpwstr>
  </property>
  <property fmtid="{D5CDD505-2E9C-101B-9397-08002B2CF9AE}" pid="4" name="SD_DocumentLanguage">
    <vt:lpwstr>da-DK</vt:lpwstr>
  </property>
</Properties>
</file>